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75" r:id="rId10"/>
    <p:sldId id="274" r:id="rId11"/>
    <p:sldId id="264" r:id="rId12"/>
    <p:sldId id="267" r:id="rId13"/>
    <p:sldId id="268" r:id="rId14"/>
    <p:sldId id="270" r:id="rId15"/>
    <p:sldId id="271" r:id="rId16"/>
    <p:sldId id="276" r:id="rId17"/>
    <p:sldId id="277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9206F-7A3E-40B1-B31E-FCB113489B3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EC59B-D99F-4AB3-B54F-665E2BB31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851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C59B-D99F-4AB3-B54F-665E2BB31B7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0081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0591" y="2060848"/>
            <a:ext cx="7772400" cy="110473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  <a:effectLst/>
              </a:rPr>
              <a:t>Тема </a:t>
            </a:r>
            <a:r>
              <a:rPr lang="ru-RU" dirty="0" smtClean="0">
                <a:solidFill>
                  <a:schemeClr val="tx2"/>
                </a:solidFill>
                <a:effectLst/>
              </a:rPr>
              <a:t>«Живёт ли среди нас честность?»</a:t>
            </a:r>
            <a:endParaRPr lang="ru-RU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789040"/>
            <a:ext cx="4748064" cy="2952328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 smtClean="0">
                <a:solidFill>
                  <a:schemeClr val="tx2"/>
                </a:solidFill>
              </a:rPr>
              <a:t>Выполнили: </a:t>
            </a:r>
          </a:p>
          <a:p>
            <a:pPr algn="r"/>
            <a:r>
              <a:rPr lang="ru-RU" b="1" dirty="0" smtClean="0">
                <a:solidFill>
                  <a:schemeClr val="tx2"/>
                </a:solidFill>
              </a:rPr>
              <a:t>ученицы </a:t>
            </a:r>
            <a:r>
              <a:rPr lang="ru-RU" b="1" dirty="0">
                <a:solidFill>
                  <a:schemeClr val="tx2"/>
                </a:solidFill>
              </a:rPr>
              <a:t>4 </a:t>
            </a:r>
            <a:r>
              <a:rPr lang="ru-RU" b="1" dirty="0" smtClean="0">
                <a:solidFill>
                  <a:schemeClr val="tx2"/>
                </a:solidFill>
              </a:rPr>
              <a:t>класса «б»</a:t>
            </a:r>
          </a:p>
          <a:p>
            <a:pPr algn="r"/>
            <a:r>
              <a:rPr lang="ru-RU" b="1" dirty="0" smtClean="0">
                <a:solidFill>
                  <a:schemeClr val="tx2"/>
                </a:solidFill>
              </a:rPr>
              <a:t>МБОУ </a:t>
            </a:r>
            <a:r>
              <a:rPr lang="ru-RU" b="1" dirty="0">
                <a:solidFill>
                  <a:schemeClr val="tx2"/>
                </a:solidFill>
              </a:rPr>
              <a:t>«Средняя школа №6»</a:t>
            </a:r>
          </a:p>
          <a:p>
            <a:pPr algn="r"/>
            <a:r>
              <a:rPr lang="ru-RU" b="1" dirty="0" smtClean="0">
                <a:solidFill>
                  <a:schemeClr val="tx2"/>
                </a:solidFill>
              </a:rPr>
              <a:t>Алина </a:t>
            </a:r>
            <a:r>
              <a:rPr lang="ru-RU" b="1" dirty="0" err="1" smtClean="0">
                <a:solidFill>
                  <a:schemeClr val="tx2"/>
                </a:solidFill>
              </a:rPr>
              <a:t>Оразмурадова</a:t>
            </a:r>
            <a:endParaRPr lang="ru-RU" b="1" dirty="0" smtClean="0">
              <a:solidFill>
                <a:schemeClr val="tx2"/>
              </a:solidFill>
            </a:endParaRPr>
          </a:p>
          <a:p>
            <a:pPr algn="r"/>
            <a:r>
              <a:rPr lang="ru-RU" b="1" dirty="0" smtClean="0">
                <a:solidFill>
                  <a:schemeClr val="tx2"/>
                </a:solidFill>
              </a:rPr>
              <a:t>Мария </a:t>
            </a:r>
            <a:r>
              <a:rPr lang="ru-RU" b="1" dirty="0" err="1" smtClean="0">
                <a:solidFill>
                  <a:schemeClr val="tx2"/>
                </a:solidFill>
              </a:rPr>
              <a:t>Кудренко</a:t>
            </a:r>
            <a:endParaRPr lang="ru-RU" b="1" dirty="0">
              <a:solidFill>
                <a:schemeClr val="tx2"/>
              </a:solidFill>
            </a:endParaRPr>
          </a:p>
          <a:p>
            <a:pPr algn="r"/>
            <a:r>
              <a:rPr lang="ru-RU" b="1" dirty="0">
                <a:solidFill>
                  <a:schemeClr val="tx2"/>
                </a:solidFill>
              </a:rPr>
              <a:t> </a:t>
            </a:r>
          </a:p>
          <a:p>
            <a:pPr algn="r"/>
            <a:r>
              <a:rPr lang="ru-RU" b="1" dirty="0">
                <a:solidFill>
                  <a:schemeClr val="tx2"/>
                </a:solidFill>
              </a:rPr>
              <a:t>Руководитель: </a:t>
            </a:r>
            <a:endParaRPr lang="ru-RU" b="1" dirty="0" smtClean="0">
              <a:solidFill>
                <a:schemeClr val="tx2"/>
              </a:solidFill>
            </a:endParaRPr>
          </a:p>
          <a:p>
            <a:pPr algn="r"/>
            <a:r>
              <a:rPr lang="ru-RU" b="1" dirty="0" smtClean="0">
                <a:solidFill>
                  <a:schemeClr val="tx2"/>
                </a:solidFill>
              </a:rPr>
              <a:t>учитель </a:t>
            </a:r>
            <a:r>
              <a:rPr lang="ru-RU" b="1" dirty="0">
                <a:solidFill>
                  <a:schemeClr val="tx2"/>
                </a:solidFill>
              </a:rPr>
              <a:t>начальных классов </a:t>
            </a:r>
            <a:endParaRPr lang="ru-RU" b="1" dirty="0" smtClean="0">
              <a:solidFill>
                <a:schemeClr val="tx2"/>
              </a:solidFill>
            </a:endParaRPr>
          </a:p>
          <a:p>
            <a:pPr algn="r"/>
            <a:r>
              <a:rPr lang="ru-RU" b="1" dirty="0" smtClean="0">
                <a:solidFill>
                  <a:schemeClr val="tx2"/>
                </a:solidFill>
              </a:rPr>
              <a:t>МБОУ </a:t>
            </a:r>
            <a:r>
              <a:rPr lang="ru-RU" b="1" dirty="0">
                <a:solidFill>
                  <a:schemeClr val="tx2"/>
                </a:solidFill>
              </a:rPr>
              <a:t>«Средняя школа №6» </a:t>
            </a:r>
            <a:endParaRPr lang="ru-RU" b="1" dirty="0" smtClean="0">
              <a:solidFill>
                <a:schemeClr val="tx2"/>
              </a:solidFill>
            </a:endParaRPr>
          </a:p>
          <a:p>
            <a:pPr algn="r"/>
            <a:r>
              <a:rPr lang="ru-RU" b="1" dirty="0" smtClean="0">
                <a:solidFill>
                  <a:schemeClr val="tx2"/>
                </a:solidFill>
              </a:rPr>
              <a:t>Ирина </a:t>
            </a:r>
            <a:r>
              <a:rPr lang="ru-RU" b="1" dirty="0">
                <a:solidFill>
                  <a:schemeClr val="tx2"/>
                </a:solidFill>
              </a:rPr>
              <a:t>Александровна Романова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2775" y="47667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КРАСНОЯРСКАЯ  РЕГИОНАЛЬНАЯ ДЕТСКО-МОЛОДЕЖНАЯ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ОБЩЕСТВЕННАЯ ОРГАНИЗАЦИЯ 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 «НАУЧНОЕ ОБЩЕСТВО УЧАЩИХСЯ»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МБОУ «СРЕДНЯЯ ШКОЛА № 6»</a:t>
            </a:r>
          </a:p>
        </p:txBody>
      </p:sp>
      <p:sp>
        <p:nvSpPr>
          <p:cNvPr id="5" name="AutoShape 2" descr="Скачать обои блюдце,  чашка,  кофе,  напток бесплатно для рабочего стола в разрешении 1680x1050 — картинка №42492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Скачать обои блюдце,  чашка,  кофе,  напток бесплатно для рабочего стола в разрешении 1680x1050 — картинка №424925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35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570156"/>
            <a:ext cx="8928992" cy="1054250"/>
          </a:xfrm>
        </p:spPr>
        <p:txBody>
          <a:bodyPr/>
          <a:lstStyle/>
          <a:p>
            <a:r>
              <a:rPr lang="ru-RU" sz="4800" dirty="0" err="1" smtClean="0"/>
              <a:t>Л.Пантелеев</a:t>
            </a:r>
            <a:r>
              <a:rPr lang="ru-RU" sz="4800" dirty="0" smtClean="0"/>
              <a:t> «Честное слово»</a:t>
            </a:r>
            <a:endParaRPr lang="ru-RU" sz="4800" dirty="0"/>
          </a:p>
        </p:txBody>
      </p:sp>
      <p:pic>
        <p:nvPicPr>
          <p:cNvPr id="1028" name="Picture 4" descr="http://900igr.net/datai/literatura/Panteleev/0010-003-Panteleev-CHestnoe-slov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3360885" cy="464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67944" y="206084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«-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Так чего ж ты тогда стоишь?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- Я честное слово сказал...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Я уже хотел засмеяться, но потом спохватился и подумал, что смешного тут ничего нет и что мальчик совершенно прав. Если дал честное слово, так надо стоять, что бы ни случилось - хоть лопни. А игра это или не игра - все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равно».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80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248347"/>
            <a:ext cx="8496944" cy="42769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Анкета 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вопрос - «Что такое честность?» </a:t>
            </a: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2 вопрос - «Всегда  ли ты честен?»</a:t>
            </a: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3 вопрос – «Случалось ли тебе кого-либо обманывать?» </a:t>
            </a: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4 вопрос - «Кого ты чаще обманываешь?» </a:t>
            </a: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5 вопрос – «Почему тебе приходится обманывать?»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70156"/>
            <a:ext cx="8121225" cy="1054250"/>
          </a:xfrm>
        </p:spPr>
        <p:txBody>
          <a:bodyPr/>
          <a:lstStyle/>
          <a:p>
            <a:r>
              <a:rPr lang="ru-RU" sz="3600" b="1" dirty="0"/>
              <a:t>Как современные четвероклассники относятся к </a:t>
            </a:r>
            <a:r>
              <a:rPr lang="ru-RU" sz="3600" b="1" dirty="0" smtClean="0"/>
              <a:t>честности?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2610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2060849"/>
            <a:ext cx="8424937" cy="4608512"/>
          </a:xfrm>
        </p:spPr>
        <p:txBody>
          <a:bodyPr>
            <a:normAutofit/>
          </a:bodyPr>
          <a:lstStyle/>
          <a:p>
            <a:r>
              <a:rPr lang="ru-RU" dirty="0"/>
              <a:t>Когда говорят правду – 7 человек </a:t>
            </a:r>
          </a:p>
          <a:p>
            <a:r>
              <a:rPr lang="ru-RU" dirty="0" smtClean="0"/>
              <a:t>Когда </a:t>
            </a:r>
            <a:r>
              <a:rPr lang="ru-RU" dirty="0"/>
              <a:t>не врут – 5 человек </a:t>
            </a:r>
          </a:p>
          <a:p>
            <a:r>
              <a:rPr lang="ru-RU" dirty="0" smtClean="0"/>
              <a:t>Когда </a:t>
            </a:r>
            <a:r>
              <a:rPr lang="ru-RU" dirty="0"/>
              <a:t>никто не обманывает – 2 человека</a:t>
            </a:r>
          </a:p>
          <a:p>
            <a:r>
              <a:rPr lang="ru-RU" dirty="0" smtClean="0"/>
              <a:t>Когда </a:t>
            </a:r>
            <a:r>
              <a:rPr lang="ru-RU" dirty="0"/>
              <a:t>признают свои ошибки – 2 человека человек</a:t>
            </a:r>
          </a:p>
          <a:p>
            <a:r>
              <a:rPr lang="ru-RU" dirty="0" smtClean="0"/>
              <a:t>Правосудие </a:t>
            </a:r>
            <a:r>
              <a:rPr lang="ru-RU" dirty="0"/>
              <a:t>– 1 человек</a:t>
            </a:r>
          </a:p>
          <a:p>
            <a:r>
              <a:rPr lang="ru-RU" dirty="0" smtClean="0"/>
              <a:t>Добродетельное </a:t>
            </a:r>
            <a:r>
              <a:rPr lang="ru-RU" dirty="0"/>
              <a:t>качество – 1</a:t>
            </a:r>
          </a:p>
          <a:p>
            <a:r>
              <a:rPr lang="ru-RU" dirty="0" smtClean="0"/>
              <a:t>Когда </a:t>
            </a:r>
            <a:r>
              <a:rPr lang="ru-RU" dirty="0"/>
              <a:t>говорят честно – 1 человек</a:t>
            </a:r>
          </a:p>
          <a:p>
            <a:r>
              <a:rPr lang="ru-RU" dirty="0" smtClean="0"/>
              <a:t>Честь </a:t>
            </a:r>
            <a:r>
              <a:rPr lang="ru-RU" dirty="0"/>
              <a:t>- 1 человек</a:t>
            </a:r>
          </a:p>
          <a:p>
            <a:r>
              <a:rPr lang="ru-RU" dirty="0" smtClean="0"/>
              <a:t>Главное </a:t>
            </a:r>
            <a:r>
              <a:rPr lang="ru-RU" dirty="0"/>
              <a:t>качество человека – 1 человек</a:t>
            </a:r>
          </a:p>
          <a:p>
            <a:r>
              <a:rPr lang="ru-RU" dirty="0" smtClean="0"/>
              <a:t>Не </a:t>
            </a:r>
            <a:r>
              <a:rPr lang="ru-RU" dirty="0"/>
              <a:t>знаю – 4 человека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1. Что 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такое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честность?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7738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7745505" cy="1756717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sz="2800" dirty="0"/>
              <a:t>да» - 2 человек</a:t>
            </a:r>
          </a:p>
          <a:p>
            <a:r>
              <a:rPr lang="ru-RU" sz="2800" dirty="0"/>
              <a:t>«нет» – 0 человек</a:t>
            </a:r>
          </a:p>
          <a:p>
            <a:r>
              <a:rPr lang="ru-RU" sz="2800" dirty="0"/>
              <a:t>«не всегда» - </a:t>
            </a:r>
            <a:r>
              <a:rPr lang="ru-RU" sz="2800" dirty="0" smtClean="0"/>
              <a:t>23 человека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2. 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Всегда  ли ты честен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ru-RU" sz="48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23528" y="3789040"/>
            <a:ext cx="8568952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3. Случалось ли тебе кого-либо обманывать?</a:t>
            </a:r>
            <a:endParaRPr lang="ru-RU" sz="4800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735251" y="5229200"/>
            <a:ext cx="7745505" cy="139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«да» - 16 человек</a:t>
            </a:r>
          </a:p>
          <a:p>
            <a:r>
              <a:rPr lang="ru-RU" sz="2800" dirty="0" smtClean="0"/>
              <a:t>«нет» – 9 человек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84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А. Родителей- 4 человека</a:t>
            </a:r>
          </a:p>
          <a:p>
            <a:r>
              <a:rPr lang="ru-RU" sz="2800" dirty="0"/>
              <a:t>Б. Учителей- 1 человек</a:t>
            </a:r>
          </a:p>
          <a:p>
            <a:r>
              <a:rPr lang="ru-RU" sz="2800" dirty="0"/>
              <a:t>В. Друзей- 10 человек</a:t>
            </a:r>
          </a:p>
          <a:p>
            <a:r>
              <a:rPr lang="ru-RU" sz="2800" dirty="0"/>
              <a:t>Г. Другое (врагов, неприятелей, собаку, Вову, Максима, знакомых, одноклассников) - 9 человек</a:t>
            </a:r>
          </a:p>
          <a:p>
            <a:r>
              <a:rPr lang="ru-RU" sz="2800" dirty="0"/>
              <a:t>Д. Никого- 2 </a:t>
            </a:r>
            <a:r>
              <a:rPr lang="ru-RU" sz="2800" dirty="0" smtClean="0"/>
              <a:t>человека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70156"/>
            <a:ext cx="8424936" cy="1054250"/>
          </a:xfrm>
        </p:spPr>
        <p:txBody>
          <a:bodyPr/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4. Кого 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ты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чаще </a:t>
            </a:r>
            <a:r>
              <a:rPr lang="ru-RU" sz="4800" smtClean="0">
                <a:solidFill>
                  <a:schemeClr val="tx2">
                    <a:lumMod val="75000"/>
                  </a:schemeClr>
                </a:solidFill>
              </a:rPr>
              <a:t>обманываешь?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75753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rmAutofit lnSpcReduction="10000"/>
          </a:bodyPr>
          <a:lstStyle/>
          <a:p>
            <a:pPr lvl="0"/>
            <a:r>
              <a:rPr lang="ru-RU" smtClean="0"/>
              <a:t>Не смогли объяснить- 11 человек </a:t>
            </a:r>
          </a:p>
          <a:p>
            <a:pPr lvl="0"/>
            <a:r>
              <a:rPr lang="ru-RU" smtClean="0"/>
              <a:t>Что </a:t>
            </a:r>
            <a:r>
              <a:rPr lang="ru-RU" dirty="0"/>
              <a:t>бы наказать обидчика- 3 человека</a:t>
            </a:r>
          </a:p>
          <a:p>
            <a:pPr lvl="0"/>
            <a:r>
              <a:rPr lang="ru-RU" dirty="0"/>
              <a:t>Что бы не расстраивать близких- 3 человека</a:t>
            </a:r>
          </a:p>
          <a:p>
            <a:pPr lvl="0"/>
            <a:r>
              <a:rPr lang="ru-RU" dirty="0"/>
              <a:t>Что бы ни с кем не ссориться- 2 человека</a:t>
            </a:r>
          </a:p>
          <a:p>
            <a:pPr lvl="0"/>
            <a:r>
              <a:rPr lang="ru-RU" dirty="0"/>
              <a:t>Что бы избежать опасности- 2 человека</a:t>
            </a:r>
          </a:p>
          <a:p>
            <a:pPr lvl="0"/>
            <a:r>
              <a:rPr lang="ru-RU" dirty="0"/>
              <a:t>Когда что то не хочется- 2 человека</a:t>
            </a:r>
          </a:p>
          <a:p>
            <a:pPr lvl="0"/>
            <a:r>
              <a:rPr lang="ru-RU" dirty="0"/>
              <a:t>Что бы скрыть тайну- 1 человек</a:t>
            </a:r>
          </a:p>
          <a:p>
            <a:pPr lvl="0"/>
            <a:r>
              <a:rPr lang="ru-RU" dirty="0"/>
              <a:t>Что бы лучше выглядеть в глазах окружающих- 1 человек</a:t>
            </a:r>
          </a:p>
          <a:p>
            <a:pPr lvl="0"/>
            <a:r>
              <a:rPr lang="ru-RU" dirty="0"/>
              <a:t>Что бы сделать сюрприз- 1 человек</a:t>
            </a:r>
          </a:p>
          <a:p>
            <a:pPr lvl="0"/>
            <a:r>
              <a:rPr lang="ru-RU" dirty="0"/>
              <a:t>Если я заболел - 1 человек</a:t>
            </a:r>
          </a:p>
          <a:p>
            <a:pPr lvl="0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56263" cy="105425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. Почему 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тебе приходится обманывать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8500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70156"/>
            <a:ext cx="8121225" cy="1054250"/>
          </a:xfrm>
        </p:spPr>
        <p:txBody>
          <a:bodyPr/>
          <a:lstStyle/>
          <a:p>
            <a:r>
              <a:rPr lang="ru-RU" sz="4800" dirty="0"/>
              <a:t>«Нужна ли вообще честность в современном мире?»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7778308"/>
              </p:ext>
            </p:extLst>
          </p:nvPr>
        </p:nvGraphicFramePr>
        <p:xfrm>
          <a:off x="755573" y="2636912"/>
          <a:ext cx="7992890" cy="3081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801"/>
                <a:gridCol w="1997801"/>
                <a:gridCol w="1998644"/>
                <a:gridCol w="1998644"/>
              </a:tblGrid>
              <a:tr h="14707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Да, нужна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Нет, </a:t>
                      </a:r>
                      <a:endParaRPr lang="ru-RU" sz="2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не </a:t>
                      </a: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нужна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Не всегда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05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Взрослые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(10 ч)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047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Дети 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(10 ч)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24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293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9" cy="29523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Н</a:t>
            </a:r>
            <a:r>
              <a:rPr lang="ru-RU" dirty="0" smtClean="0"/>
              <a:t>аша </a:t>
            </a:r>
            <a:r>
              <a:rPr lang="ru-RU" dirty="0"/>
              <a:t>гипотеза, что </a:t>
            </a:r>
            <a:r>
              <a:rPr lang="ru-RU" dirty="0" smtClean="0"/>
              <a:t>не все наши одноклассники считают честность необходимым качеством воспитанного человека, но большинство их всё-таки совершают честные поступки, подтвердилась частично:</a:t>
            </a:r>
          </a:p>
          <a:p>
            <a:pPr algn="just">
              <a:buNone/>
            </a:pPr>
            <a:r>
              <a:rPr lang="ru-RU" dirty="0" smtClean="0"/>
              <a:t>	 - для 20% одноклассников честность не является необходимым качеством;</a:t>
            </a:r>
          </a:p>
          <a:p>
            <a:pPr algn="just">
              <a:buNone/>
            </a:pPr>
            <a:r>
              <a:rPr lang="ru-RU" dirty="0" smtClean="0"/>
              <a:t>	-  оставаться честным и не лгать получается у 8% одноклассников.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Итак, </a:t>
            </a:r>
            <a:endParaRPr lang="ru-RU" dirty="0"/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179512" y="4995951"/>
            <a:ext cx="8712968" cy="186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/>
              <a:t>Ч</a:t>
            </a:r>
            <a:r>
              <a:rPr lang="ru-RU" dirty="0" smtClean="0"/>
              <a:t>естность </a:t>
            </a:r>
            <a:r>
              <a:rPr lang="ru-RU" dirty="0"/>
              <a:t>среди нас живёт, но её очень мало. А что бы честности стало больше, надо стараться говорить правду, хотя иногда это бывает трудно. И тогда «за честное обхождение – доверие и уважение» (русская народная пословица).</a:t>
            </a:r>
          </a:p>
        </p:txBody>
      </p:sp>
    </p:spTree>
    <p:extLst>
      <p:ext uri="{BB962C8B-B14F-4D97-AF65-F5344CB8AC3E}">
        <p14:creationId xmlns:p14="http://schemas.microsoft.com/office/powerpoint/2010/main" xmlns="" val="227147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7587" y="2967335"/>
            <a:ext cx="7228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3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3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806" y="548680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Цель исследования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выяснить,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есть ли место честности в нашем обществе, на примере  общества нашего класса.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076" y="2348880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Задачи исследования: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1. Изучить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толкование понятия ЧЕСТНОСТЬ.</a:t>
            </a:r>
          </a:p>
          <a:p>
            <a:pPr lvl="0"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2. Выяснить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отношение к данному понятию наших одноклассников.</a:t>
            </a:r>
          </a:p>
          <a:p>
            <a:pPr lvl="0"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3. Узнать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на примере образов каких художественных героев формируется отношение к этому качеству у выпускников начальной школы.</a:t>
            </a:r>
          </a:p>
          <a:p>
            <a:pPr lvl="0"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4. Обобщить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полученный материал и сделать вывод.</a:t>
            </a:r>
          </a:p>
        </p:txBody>
      </p:sp>
    </p:spTree>
    <p:extLst>
      <p:ext uri="{BB962C8B-B14F-4D97-AF65-F5344CB8AC3E}">
        <p14:creationId xmlns:p14="http://schemas.microsoft.com/office/powerpoint/2010/main" xmlns="" val="98906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9417" y="2132856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Методы решения основных задач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– работа с информацией, анкетирование</a:t>
            </a:r>
            <a:r>
              <a:rPr lang="ru-RU" sz="280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опрос,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анализ и обобщение</a:t>
            </a:r>
            <a:r>
              <a:rPr lang="ru-RU" sz="28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1405" y="3861048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Гипотеза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– мы предполагаем,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что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не все наши одноклассники считают честность необходимым качеством воспитанного человека, но большинство их всё-таки совершают честные поступки.</a:t>
            </a: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79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2308" y="2060849"/>
            <a:ext cx="8568951" cy="1008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«Школьный слово-образовательный словарь русского языка» под редакцией А.Н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Тихонова</a:t>
            </a:r>
          </a:p>
          <a:p>
            <a:pPr marL="0" indent="0">
              <a:buNone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72343" cy="1054250"/>
          </a:xfrm>
        </p:spPr>
        <p:txBody>
          <a:bodyPr/>
          <a:lstStyle/>
          <a:p>
            <a:r>
              <a:rPr lang="ru-RU" b="1" dirty="0" smtClean="0"/>
              <a:t>Что рассказали словари?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6548" y="4077072"/>
            <a:ext cx="88204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«Толковый словарь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живаго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великорусскаго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языка»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В.И.Даля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«ЧЕСТЬ – внутреннее нравственное достоинство человека, доблесть, честность, благородство души и чистая совесть».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472350" y="3221361"/>
            <a:ext cx="8568951" cy="711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Честность           честный           честь  </a:t>
            </a:r>
          </a:p>
          <a:p>
            <a:pPr marL="0" indent="0">
              <a:buFont typeface="Wingdings" pitchFamily="2" charset="2"/>
              <a:buNone/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05260" y="350100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4441623" y="350100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7693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568951" cy="41764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«Словарь по этике» под редакцией </a:t>
            </a:r>
            <a:r>
              <a:rPr lang="ru-RU" sz="3000" dirty="0" err="1">
                <a:solidFill>
                  <a:schemeClr val="tx2">
                    <a:lumMod val="75000"/>
                  </a:schemeClr>
                </a:solidFill>
              </a:rPr>
              <a:t>И.Кона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ЧЕСТНОСТЬ – это моральное качество, отражающее одно из важнейших требований нравственности. Включает правдивость, принципиальность, верность принятым обязательствам, субъективную убежденность в правоте проводимого дела, искренность перед другими и перед самим собой в отношении тех мотивов, которыми человек руководствуется, признание и соблюдение прав других людей на то, что им законно принадлежит.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02440"/>
          </a:xfrm>
        </p:spPr>
        <p:txBody>
          <a:bodyPr/>
          <a:lstStyle/>
          <a:p>
            <a:r>
              <a:rPr lang="ru-RU" b="1" dirty="0" smtClean="0"/>
              <a:t>Что рассказали словари?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681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48347"/>
            <a:ext cx="8280919" cy="3877815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Циклопедия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универсальная нейтральная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викиэнциклопедия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ЧЕСТНОСТЬ —  это избегание обмана в отношениях с другими людьми. По сравнению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правдивостью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понятие честности подчеркивает отсутствие корыстных мотивов дезинформации и вместе с тем снисходительней относится к непредумышленному введению в заблуждение, то есть человек может оставаться честным, если сообщает другому неправду, в которую верит сам.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70156"/>
            <a:ext cx="8049217" cy="1054250"/>
          </a:xfrm>
        </p:spPr>
        <p:txBody>
          <a:bodyPr/>
          <a:lstStyle/>
          <a:p>
            <a:r>
              <a:rPr lang="ru-RU" b="1" dirty="0" smtClean="0"/>
              <a:t>Что рассказали словари?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65338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моральное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качество человека, которое проявляется в верности данному слову, искренности перед собой и другими и избегании обмана других людей.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Значит, честность - это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981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27984" y="2276872"/>
            <a:ext cx="4448817" cy="387781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«–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 где у тебя теперь эти золотые монеты?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– Я их потерял, – ответил Пиноккио.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Но это была ложь, так как они лежали у него в кармане.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Не успел он соврать, как его нос, и без того длинный, стал ещё на два пальца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длиннее".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96944" cy="1054250"/>
          </a:xfrm>
        </p:spPr>
        <p:txBody>
          <a:bodyPr/>
          <a:lstStyle/>
          <a:p>
            <a:r>
              <a:rPr lang="ru-RU" sz="4800" dirty="0" smtClean="0"/>
              <a:t>Карло Коллоди </a:t>
            </a:r>
            <a:br>
              <a:rPr lang="ru-RU" sz="4800" dirty="0" smtClean="0"/>
            </a:br>
            <a:r>
              <a:rPr lang="ru-RU" sz="4800" dirty="0" smtClean="0"/>
              <a:t>«Приключения Пиноккио»</a:t>
            </a:r>
            <a:endParaRPr lang="ru-RU" sz="4800" dirty="0"/>
          </a:p>
        </p:txBody>
      </p:sp>
      <p:pic>
        <p:nvPicPr>
          <p:cNvPr id="4" name="Рисунок 3" descr="http://s53.radikal.ru/i142/1005/06/8f8609e804e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3962400" cy="386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8859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1118" y="1988269"/>
            <a:ext cx="5040559" cy="46096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«…мне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даже страшно было на нее взглянуть. Но я себя пересилил, подошел к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маме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 сказал: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 Да, мама, ты вчера сказала правильно. Тайное всегда становится явным!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Мама посмотрела мне в глаза. Она смотрела долго-долго и потом спросила: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 Ты это запомнил на всю жизнь? И я ответил: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Да».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ru-RU" sz="4800" dirty="0" err="1" smtClean="0"/>
              <a:t>В.Драгунский</a:t>
            </a:r>
            <a:r>
              <a:rPr lang="ru-RU" sz="4800" dirty="0" smtClean="0"/>
              <a:t> </a:t>
            </a:r>
            <a:br>
              <a:rPr lang="ru-RU" sz="4800" dirty="0" smtClean="0"/>
            </a:br>
            <a:r>
              <a:rPr lang="ru-RU" sz="4800" dirty="0" smtClean="0"/>
              <a:t>«Тайное становится явным»</a:t>
            </a:r>
            <a:endParaRPr lang="ru-RU" sz="4800" dirty="0"/>
          </a:p>
        </p:txBody>
      </p:sp>
      <p:pic>
        <p:nvPicPr>
          <p:cNvPr id="1026" name="Picture 2" descr="http://vseskazki.su/images/russkazka/dragunskii-deniskiny-rasskazy/tajnoe-stanovitsya-yavny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1677" y="2132856"/>
            <a:ext cx="3892323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526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302</TotalTime>
  <Words>825</Words>
  <Application>Microsoft Office PowerPoint</Application>
  <PresentationFormat>Экран (4:3)</PresentationFormat>
  <Paragraphs>116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Твердый переплет</vt:lpstr>
      <vt:lpstr>Тема «Живёт ли среди нас честность?»</vt:lpstr>
      <vt:lpstr>Слайд 2</vt:lpstr>
      <vt:lpstr>Слайд 3</vt:lpstr>
      <vt:lpstr>Что рассказали словари?</vt:lpstr>
      <vt:lpstr>Что рассказали словари?</vt:lpstr>
      <vt:lpstr>Что рассказали словари?</vt:lpstr>
      <vt:lpstr>Значит, честность - это</vt:lpstr>
      <vt:lpstr>Карло Коллоди  «Приключения Пиноккио»</vt:lpstr>
      <vt:lpstr>В.Драгунский  «Тайное становится явным»</vt:lpstr>
      <vt:lpstr>Л.Пантелеев «Честное слово»</vt:lpstr>
      <vt:lpstr>Как современные четвероклассники относятся к честности?</vt:lpstr>
      <vt:lpstr>1. Что такое честность?</vt:lpstr>
      <vt:lpstr>2. Всегда  ли ты честен?</vt:lpstr>
      <vt:lpstr>4. Кого ты чаще обманываешь?</vt:lpstr>
      <vt:lpstr>5. Почему тебе приходится обманывать?</vt:lpstr>
      <vt:lpstr>«Нужна ли вообще честность в современном мире?» </vt:lpstr>
      <vt:lpstr>Итак,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Завуч</cp:lastModifiedBy>
  <cp:revision>27</cp:revision>
  <dcterms:created xsi:type="dcterms:W3CDTF">2015-01-25T11:20:09Z</dcterms:created>
  <dcterms:modified xsi:type="dcterms:W3CDTF">2015-03-11T01:21:08Z</dcterms:modified>
</cp:coreProperties>
</file>