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104738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Тема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«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одной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медали»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84984"/>
            <a:ext cx="4748064" cy="295232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Выполнила: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учащаяся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4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класса «б»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«Средняя школа №6»</a:t>
            </a:r>
          </a:p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Александра Сергеевна Драгунова</a:t>
            </a:r>
          </a:p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algn="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Руководитель: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начальных классов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МБОУ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«Средняя школа №6»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Ирина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Александровна Романова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КРАСНОЯРСКАЯ  РЕГИОНАЛЬНАЯ ДЕТСКО-МОЛОДЕЖНАЯ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ОБЩЕСТВЕННАЯ ОРГАНИЗАЦИЯ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«НАУЧНОЕ ОБЩЕСТВО УЧАЩИХСЯ»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МБОУ «СРЕДНЯЯ ШКОЛА № 6»</a:t>
            </a:r>
          </a:p>
        </p:txBody>
      </p:sp>
      <p:sp>
        <p:nvSpPr>
          <p:cNvPr id="5" name="AutoShape 2" descr="Скачать обои блюдце,  чашка,  кофе,  напток бесплатно для рабочего стола в разрешении 1680x1050 — картинка №42492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Скачать обои блюдце,  чашка,  кофе,  напток бесплатно для рабочего стола в разрешении 1680x1050 — картинка №42492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http://art-apple.ru/albums/userpics/10001/red-banner-stars-9may-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30" y="4005064"/>
            <a:ext cx="403527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62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0594" y="1412776"/>
            <a:ext cx="7211144" cy="2188840"/>
          </a:xfrm>
        </p:spPr>
        <p:txBody>
          <a:bodyPr/>
          <a:lstStyle/>
          <a:p>
            <a:r>
              <a:rPr lang="ru-RU" dirty="0"/>
              <a:t>На начало битвы гитлеровские войска превосходили противника более чем в 2 раза в количестве авиации и в 1,3 раза в танках и артиллерии</a:t>
            </a:r>
            <a:r>
              <a:rPr lang="ru-RU" dirty="0" smtClean="0"/>
              <a:t>.</a:t>
            </a:r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3461985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dirty="0" smtClean="0"/>
              <a:t>28 июля 1942 года Сталин (верховный главнокомандующий вооружёнными силами СССР) издаёт свой знаменитый указ № 227 «Ни шагу назад!» </a:t>
            </a:r>
            <a:endParaRPr lang="ru-RU" sz="2800" dirty="0"/>
          </a:p>
        </p:txBody>
      </p:sp>
      <p:pic>
        <p:nvPicPr>
          <p:cNvPr id="2050" name="Picture 2" descr="http://www.coldwar.ru/stalin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61985"/>
            <a:ext cx="2232248" cy="30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823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7 правдивых фактов о Сталинградской бит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2736"/>
            <a:ext cx="63817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15616" y="5438863"/>
            <a:ext cx="7848872" cy="13967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Немецкой авиацией было </a:t>
            </a:r>
            <a:r>
              <a:rPr lang="ru-RU" dirty="0"/>
              <a:t>совершено более 2 000 вылетов, целые кварталы города превратились в руины.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060" y="22920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Значение Сталинградской бит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6897" y="1052736"/>
            <a:ext cx="7620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0257" y="3786411"/>
            <a:ext cx="762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За каждое здание, за каждую пядь земли бойцы стояли насмерть, обагряя их кровью. </a:t>
            </a:r>
            <a:r>
              <a:rPr lang="ru-RU" sz="2800" dirty="0" smtClean="0"/>
              <a:t>Город </a:t>
            </a:r>
            <a:r>
              <a:rPr lang="ru-RU" sz="2800" dirty="0"/>
              <a:t>беспрерывно подвергался обстрелам и бомбёжкам. Из пробитых снарядами </a:t>
            </a:r>
            <a:r>
              <a:rPr lang="ru-RU" sz="2800" dirty="0" err="1"/>
              <a:t>нефтебаков</a:t>
            </a:r>
            <a:r>
              <a:rPr lang="ru-RU" sz="2800" dirty="0"/>
              <a:t> нефть огненными потоками устремлялась в блиндажи и окопы. </a:t>
            </a:r>
            <a:endParaRPr lang="ru-RU" sz="2800" dirty="0" smtClean="0"/>
          </a:p>
          <a:p>
            <a:pPr algn="just"/>
            <a:r>
              <a:rPr lang="ru-RU" sz="2800" dirty="0" smtClean="0"/>
              <a:t>Горела </a:t>
            </a:r>
            <a:r>
              <a:rPr lang="ru-RU" sz="2800" dirty="0"/>
              <a:t>земля, горела </a:t>
            </a:r>
            <a:r>
              <a:rPr lang="ru-RU" sz="2800" dirty="0" smtClean="0"/>
              <a:t>Волга…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69012" y="1844824"/>
            <a:ext cx="31683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 smtClean="0"/>
              <a:t>Г.Вельц</a:t>
            </a:r>
            <a:r>
              <a:rPr lang="ru-RU" sz="2800" dirty="0" smtClean="0"/>
              <a:t> (командир батальона</a:t>
            </a:r>
            <a:r>
              <a:rPr lang="ru-RU" dirty="0" smtClean="0"/>
              <a:t>): </a:t>
            </a:r>
            <a:r>
              <a:rPr lang="ru-RU" sz="2800" dirty="0" smtClean="0"/>
              <a:t>«Утром </a:t>
            </a:r>
            <a:r>
              <a:rPr lang="ru-RU" sz="2800" dirty="0"/>
              <a:t>пять немецких батальонов уходят в атаку и почти никто не возвращается. На следующее утро всё повторяется снова</a:t>
            </a:r>
            <a:r>
              <a:rPr lang="ru-RU" sz="2800" dirty="0" smtClean="0"/>
              <a:t>…»</a:t>
            </a:r>
            <a:endParaRPr lang="ru-RU" sz="2800" dirty="0"/>
          </a:p>
        </p:txBody>
      </p:sp>
      <p:pic>
        <p:nvPicPr>
          <p:cNvPr id="9218" name="Picture 2" descr="C:\Users\ДНС\Desktop\моё\ИССЛ-Я\РАБОТА САШИ\877698b851ed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7364" y="2089247"/>
            <a:ext cx="4800275" cy="32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78853" y="5473005"/>
            <a:ext cx="49172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</a:t>
            </a:r>
            <a:r>
              <a:rPr lang="ru-RU" sz="2800" dirty="0" smtClean="0"/>
              <a:t>емцы </a:t>
            </a:r>
            <a:r>
              <a:rPr lang="ru-RU" sz="2800" dirty="0"/>
              <a:t>прозвали путь к </a:t>
            </a:r>
            <a:r>
              <a:rPr lang="ru-RU" sz="2800" dirty="0" smtClean="0"/>
              <a:t>Сталинграду </a:t>
            </a:r>
          </a:p>
          <a:p>
            <a:pPr algn="ctr"/>
            <a:r>
              <a:rPr lang="ru-RU" sz="2800" dirty="0" smtClean="0"/>
              <a:t>«</a:t>
            </a:r>
            <a:r>
              <a:rPr lang="ru-RU" sz="2800" dirty="0"/>
              <a:t>дорогой смерти».</a:t>
            </a:r>
          </a:p>
        </p:txBody>
      </p:sp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60032" y="1309221"/>
            <a:ext cx="39609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19 ноября 1942 года Советская армия начала крупное контрнаступление. В результате тяжёлых боёв за 5 дней удалось окружить 6-ю армию генерала Паулюса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10 января войска СССР начали операцию по уничтожению вражеской группировки находившейся под Сталинградом. </a:t>
            </a:r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Бои </a:t>
            </a:r>
            <a:r>
              <a:rPr lang="ru-RU" sz="2400" dirty="0"/>
              <a:t>продолжались 23 дня. </a:t>
            </a:r>
          </a:p>
        </p:txBody>
      </p:sp>
      <p:pic>
        <p:nvPicPr>
          <p:cNvPr id="10242" name="Picture 2" descr="Сталинградская битва рефера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098"/>
          <a:stretch/>
        </p:blipFill>
        <p:spPr bwMode="auto">
          <a:xfrm>
            <a:off x="1331640" y="1309222"/>
            <a:ext cx="3086489" cy="42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76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672" y="13823"/>
            <a:ext cx="7211144" cy="1143000"/>
          </a:xfrm>
        </p:spPr>
        <p:txBody>
          <a:bodyPr/>
          <a:lstStyle/>
          <a:p>
            <a:r>
              <a:rPr lang="ru-RU" b="1" dirty="0" smtClean="0"/>
              <a:t>Оборона Сталинграда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Значение Сталинградской бит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2737"/>
            <a:ext cx="4608512" cy="331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443711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боях за Сталинград фашисты потеряли 1,5 миллиона солдат и офицеров. В плен попало более 90 тысяч человек, среди которых были 24 генерала и командующий армией Фридрих Паулюс.</a:t>
            </a:r>
          </a:p>
        </p:txBody>
      </p:sp>
    </p:spTree>
    <p:extLst>
      <p:ext uri="{BB962C8B-B14F-4D97-AF65-F5344CB8AC3E}">
        <p14:creationId xmlns:p14="http://schemas.microsoft.com/office/powerpoint/2010/main" xmlns="" val="9576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756084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Битва </a:t>
            </a:r>
            <a:r>
              <a:rPr lang="ru-RU" dirty="0"/>
              <a:t>под Сталинградом </a:t>
            </a:r>
            <a:r>
              <a:rPr lang="ru-RU" dirty="0" smtClean="0"/>
              <a:t>- крупнейшее </a:t>
            </a:r>
            <a:r>
              <a:rPr lang="ru-RU" dirty="0"/>
              <a:t>сражение во время Второй мировой войны, в котором наши войска одержали крупнейшую победу.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этого </a:t>
            </a:r>
            <a:r>
              <a:rPr lang="ru-RU" dirty="0" smtClean="0"/>
              <a:t>переломного момента </a:t>
            </a:r>
            <a:r>
              <a:rPr lang="ru-RU" dirty="0"/>
              <a:t>началась изгнание </a:t>
            </a:r>
            <a:r>
              <a:rPr lang="ru-RU" dirty="0" smtClean="0"/>
              <a:t>фашистов с территории СССР.</a:t>
            </a:r>
          </a:p>
          <a:p>
            <a:pPr marL="0" indent="0">
              <a:buNone/>
            </a:pPr>
            <a:r>
              <a:rPr lang="ru-RU" dirty="0" smtClean="0"/>
              <a:t>Был развенчан </a:t>
            </a:r>
            <a:r>
              <a:rPr lang="ru-RU" dirty="0"/>
              <a:t>миф о непобедимости гитлеровских войск.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Победа </a:t>
            </a:r>
            <a:r>
              <a:rPr lang="ru-RU" dirty="0"/>
              <a:t>советской </a:t>
            </a:r>
            <a:r>
              <a:rPr lang="ru-RU" dirty="0" smtClean="0"/>
              <a:t>армии стала возможной </a:t>
            </a:r>
            <a:r>
              <a:rPr lang="ru-RU" dirty="0"/>
              <a:t>благодаря беспримерному мужеству простого солдата, который ценой </a:t>
            </a:r>
            <a:r>
              <a:rPr lang="ru-RU" dirty="0" smtClean="0"/>
              <a:t>неимоверных усилий, а иногда и собственной жизни, останавливал </a:t>
            </a:r>
            <a:r>
              <a:rPr lang="ru-RU" dirty="0"/>
              <a:t>немецких захватчиков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76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Итак.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81944" y="1412776"/>
            <a:ext cx="7582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1. Наша </a:t>
            </a:r>
            <a:r>
              <a:rPr lang="ru-RU" sz="2400" dirty="0"/>
              <a:t>гипотеза, что возможно, эту медаль сделали, чтобы  наградить тех, кто при обороне Сталинграда совершил подвиг, и мой прапрадед – один из них, полностью подтвердилась.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1944" y="3152001"/>
            <a:ext cx="7582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/>
              <a:t>2. Подвиг </a:t>
            </a:r>
            <a:r>
              <a:rPr lang="ru-RU" sz="2400" dirty="0"/>
              <a:t>может быть очень разным. И подвиг простого солдата во время обороны Сталинграда заключался в том, что он ценой нечеловеческих усилий выстоял, не сдался и не дал прорваться фашистским захватчикам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81944" y="4869160"/>
            <a:ext cx="7582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3. Этот </a:t>
            </a:r>
            <a:r>
              <a:rPr lang="ru-RU" sz="2400" dirty="0"/>
              <a:t>подвиг совершил и мой прапрадед, Иванов Павел Миронович, тракторист мостового </a:t>
            </a:r>
            <a:r>
              <a:rPr lang="ru-RU" sz="2400" dirty="0" smtClean="0"/>
              <a:t>батальона, за что и получил медаль. </a:t>
            </a:r>
            <a:r>
              <a:rPr lang="ru-RU" sz="2400" dirty="0"/>
              <a:t>Я очень горжусь </a:t>
            </a:r>
            <a:r>
              <a:rPr lang="ru-RU" sz="2400" dirty="0" smtClean="0"/>
              <a:t>им! </a:t>
            </a:r>
            <a:r>
              <a:rPr lang="ru-RU" sz="2400" dirty="0"/>
              <a:t>А память о нём и о его подвиге </a:t>
            </a:r>
            <a:r>
              <a:rPr lang="ru-RU" sz="2400" dirty="0" smtClean="0"/>
              <a:t>будет трепетно храниться </a:t>
            </a:r>
            <a:r>
              <a:rPr lang="ru-RU" sz="2400" dirty="0"/>
              <a:t>в нашей семье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5768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771800" y="2558748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68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Цель исследования</a:t>
            </a:r>
            <a:r>
              <a:rPr lang="ru-RU" sz="2800" dirty="0"/>
              <a:t> – узнать историю появления медали «За оборону Сталинграда», а так же историю награждения моего прапрадеда этой медалью.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2274838"/>
            <a:ext cx="74888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Задачи исследования:</a:t>
            </a:r>
            <a:endParaRPr lang="ru-RU" sz="2800" dirty="0"/>
          </a:p>
          <a:p>
            <a:pPr lvl="0" algn="just"/>
            <a:r>
              <a:rPr lang="ru-RU" sz="2800" dirty="0" smtClean="0"/>
              <a:t>1. Исследовать </a:t>
            </a:r>
            <a:r>
              <a:rPr lang="ru-RU" sz="2800" dirty="0"/>
              <a:t>боевое прошлое моего прапрадеда.</a:t>
            </a:r>
          </a:p>
          <a:p>
            <a:pPr lvl="0" algn="just"/>
            <a:r>
              <a:rPr lang="ru-RU" sz="2800" dirty="0" smtClean="0"/>
              <a:t>2. Изучить </a:t>
            </a:r>
            <a:r>
              <a:rPr lang="ru-RU" sz="2800" dirty="0"/>
              <a:t>историю появления медали «За оборону Сталинграда».</a:t>
            </a:r>
          </a:p>
          <a:p>
            <a:pPr lvl="0" algn="just"/>
            <a:r>
              <a:rPr lang="ru-RU" sz="2800" dirty="0" smtClean="0"/>
              <a:t>3. Изучить </a:t>
            </a:r>
            <a:r>
              <a:rPr lang="ru-RU" sz="2800" dirty="0"/>
              <a:t>историю Сталинградской битвы.</a:t>
            </a:r>
          </a:p>
          <a:p>
            <a:pPr lvl="0" algn="just"/>
            <a:r>
              <a:rPr lang="ru-RU" sz="2800" dirty="0" smtClean="0"/>
              <a:t>4. Обобщить </a:t>
            </a:r>
            <a:r>
              <a:rPr lang="ru-RU" sz="2800" dirty="0"/>
              <a:t>полученный материал и сделать вывод.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5886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9549" y="836712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Методы решения основных задач</a:t>
            </a:r>
            <a:r>
              <a:rPr lang="ru-RU" sz="2800" dirty="0"/>
              <a:t> – работа с различными информационными источниками, беседа с родственниками, анализ и обобщение.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3225" y="3397793"/>
            <a:ext cx="73448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Гипотеза</a:t>
            </a:r>
            <a:r>
              <a:rPr lang="ru-RU" sz="2800" dirty="0"/>
              <a:t> – возможно, эту медаль сделали, чтобы  наградить тех, кто при обороне Сталинграда совершил подвиг, и мой прапрадед – один из них.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16978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066130"/>
          </a:xfrm>
        </p:spPr>
        <p:txBody>
          <a:bodyPr>
            <a:normAutofit/>
          </a:bodyPr>
          <a:lstStyle/>
          <a:p>
            <a:r>
              <a:rPr lang="ru-RU" b="1" dirty="0" smtClean="0"/>
              <a:t>Беседы с родственниками</a:t>
            </a:r>
            <a:endParaRPr lang="ru-RU" b="1" dirty="0"/>
          </a:p>
        </p:txBody>
      </p:sp>
      <p:pic>
        <p:nvPicPr>
          <p:cNvPr id="5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1484784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Александра</a:t>
            </a:r>
            <a:r>
              <a:rPr lang="ru-RU" sz="2400" dirty="0" smtClean="0"/>
              <a:t> и </a:t>
            </a:r>
            <a:r>
              <a:rPr lang="ru-RU" sz="2400" dirty="0"/>
              <a:t>Э</a:t>
            </a:r>
            <a:r>
              <a:rPr lang="ru-RU" sz="2400" dirty="0" smtClean="0"/>
              <a:t>леонора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0314" y="241244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Сергей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580099" y="2485371"/>
            <a:ext cx="1005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Юлия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3481922"/>
            <a:ext cx="1511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Анатолий</a:t>
            </a:r>
            <a:endParaRPr lang="ru-RU" sz="2400" b="1" u="sng" dirty="0"/>
          </a:p>
        </p:txBody>
      </p:sp>
      <p:sp>
        <p:nvSpPr>
          <p:cNvPr id="18" name="TextBox 17"/>
          <p:cNvSpPr txBox="1"/>
          <p:nvPr/>
        </p:nvSpPr>
        <p:spPr>
          <a:xfrm>
            <a:off x="6675575" y="348192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Лариса</a:t>
            </a:r>
            <a:endParaRPr lang="ru-RU" sz="24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649817" y="4483108"/>
            <a:ext cx="163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Валентина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126097" y="448780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Иван 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761186" y="5450317"/>
            <a:ext cx="163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Прасковья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452167" y="5410189"/>
            <a:ext cx="104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Павел</a:t>
            </a:r>
            <a:endParaRPr lang="ru-RU" sz="2400" b="1" u="sng" dirty="0"/>
          </a:p>
        </p:txBody>
      </p:sp>
      <p:pic>
        <p:nvPicPr>
          <p:cNvPr id="27" name="Picture 2" descr="HWScan00394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7" t="10197" b="3578"/>
          <a:stretch>
            <a:fillRect/>
          </a:stretch>
        </p:blipFill>
        <p:spPr bwMode="auto">
          <a:xfrm>
            <a:off x="1745275" y="4588854"/>
            <a:ext cx="1752190" cy="218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 стрелкой 31"/>
          <p:cNvCxnSpPr/>
          <p:nvPr/>
        </p:nvCxnSpPr>
        <p:spPr>
          <a:xfrm flipV="1">
            <a:off x="4355976" y="3934171"/>
            <a:ext cx="504056" cy="50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220072" y="2977688"/>
            <a:ext cx="504056" cy="50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3662912" y="1981136"/>
            <a:ext cx="504056" cy="504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5510196" y="3952197"/>
            <a:ext cx="566319" cy="500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6302761" y="2981075"/>
            <a:ext cx="566319" cy="500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 flipV="1">
            <a:off x="5510195" y="2002816"/>
            <a:ext cx="566319" cy="500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ДНС\Desktop\моё\фото для И.А.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43" t="23429" r="8275" b="17063"/>
          <a:stretch/>
        </p:blipFill>
        <p:spPr bwMode="auto">
          <a:xfrm>
            <a:off x="7287643" y="1412988"/>
            <a:ext cx="1762203" cy="214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 стрелкой 23"/>
          <p:cNvCxnSpPr>
            <a:endCxn id="21" idx="2"/>
          </p:cNvCxnSpPr>
          <p:nvPr/>
        </p:nvCxnSpPr>
        <p:spPr>
          <a:xfrm flipV="1">
            <a:off x="5652120" y="4944773"/>
            <a:ext cx="816610" cy="644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6" idx="0"/>
          </p:cNvCxnSpPr>
          <p:nvPr/>
        </p:nvCxnSpPr>
        <p:spPr>
          <a:xfrm flipV="1">
            <a:off x="3974321" y="4869160"/>
            <a:ext cx="2181855" cy="541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11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ru-RU" b="1" dirty="0"/>
              <a:t>Воспоминания о войне</a:t>
            </a:r>
            <a:r>
              <a:rPr lang="ru-RU" b="1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36096" y="1600200"/>
            <a:ext cx="325070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Иванов Павел Миронович (19.04.1910 – 06.04.1996 </a:t>
            </a:r>
            <a:r>
              <a:rPr lang="ru-RU" dirty="0" err="1"/>
              <a:t>г.г</a:t>
            </a:r>
            <a:r>
              <a:rPr lang="ru-RU" dirty="0"/>
              <a:t>.)  в годы Великой Отечественной войны был трактористом мостового батальона. </a:t>
            </a:r>
          </a:p>
          <a:p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WScan00394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7" t="10197" b="3578"/>
          <a:stretch>
            <a:fillRect/>
          </a:stretch>
        </p:blipFill>
        <p:spPr bwMode="auto">
          <a:xfrm>
            <a:off x="1187624" y="1663071"/>
            <a:ext cx="3509021" cy="436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82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r>
              <a:rPr lang="ru-RU" b="1" dirty="0"/>
              <a:t>Воспоминания о войне…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ДНС\Desktop\благ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41" t="15707" r="1518"/>
          <a:stretch/>
        </p:blipFill>
        <p:spPr bwMode="auto">
          <a:xfrm>
            <a:off x="5508104" y="1701291"/>
            <a:ext cx="3528392" cy="5011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ДНС\Desktop\нагр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5" t="38829" r="27208" b="1464"/>
          <a:stretch/>
        </p:blipFill>
        <p:spPr bwMode="auto">
          <a:xfrm>
            <a:off x="1244327" y="1957117"/>
            <a:ext cx="3831729" cy="4187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770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987" y="0"/>
            <a:ext cx="4457931" cy="1143000"/>
          </a:xfrm>
        </p:spPr>
        <p:txBody>
          <a:bodyPr/>
          <a:lstStyle/>
          <a:p>
            <a:pPr algn="l"/>
            <a:r>
              <a:rPr lang="ru-RU" b="1" dirty="0" smtClean="0"/>
              <a:t>История медали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6465" y="5013176"/>
            <a:ext cx="2736304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Медаль             «За </a:t>
            </a:r>
            <a:r>
              <a:rPr lang="ru-RU" b="1" dirty="0"/>
              <a:t>оборону Сталинграда» </a:t>
            </a:r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edal_stalingrad_USSR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3729090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115616" y="980728"/>
            <a:ext cx="3888432" cy="5760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Размеры: 32 см</a:t>
            </a:r>
          </a:p>
          <a:p>
            <a:r>
              <a:rPr lang="ru-RU" sz="2800" dirty="0"/>
              <a:t>Материал: латунь</a:t>
            </a:r>
          </a:p>
          <a:p>
            <a:r>
              <a:rPr lang="ru-RU" sz="2800" dirty="0"/>
              <a:t>Художник: </a:t>
            </a:r>
            <a:r>
              <a:rPr lang="ru-RU" sz="2800" dirty="0" err="1"/>
              <a:t>Москалёв</a:t>
            </a:r>
            <a:r>
              <a:rPr lang="ru-RU" sz="2800" dirty="0"/>
              <a:t> Николай Иванович</a:t>
            </a:r>
          </a:p>
          <a:p>
            <a:r>
              <a:rPr lang="ru-RU" sz="2800" dirty="0"/>
              <a:t>Кому вручается: всем участникам героической обороны Сталинграда.</a:t>
            </a:r>
          </a:p>
          <a:p>
            <a:r>
              <a:rPr lang="ru-RU" sz="2800" dirty="0"/>
              <a:t>Основания награждения: участие в обороне Сталинграда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Проект </a:t>
            </a:r>
            <a:r>
              <a:rPr lang="ru-RU" sz="2800" dirty="0"/>
              <a:t>медали был одобрен 21 декабря 1942 года, а уже на следующий день был подписан Указ о её учреждении</a:t>
            </a: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416" y="1372863"/>
            <a:ext cx="5040560" cy="37730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/>
              <a:t>В марте 1942 года </a:t>
            </a:r>
            <a:r>
              <a:rPr lang="ru-RU" sz="2800" dirty="0" smtClean="0"/>
              <a:t>Гитлер </a:t>
            </a:r>
            <a:r>
              <a:rPr lang="ru-RU" sz="2800" dirty="0"/>
              <a:t>отмечал: «Этим летом Советы будут полностью уничтожены. У них нет больше спасения. Так что лето будет решающим этапом войны. Мы отбросим большевиков так далеко, что они никогда уже не соприкоснутся с возделанными землями Европы</a:t>
            </a:r>
            <a:r>
              <a:rPr lang="ru-RU" sz="2800" dirty="0" smtClean="0"/>
              <a:t>».</a:t>
            </a:r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c.pics.livejournal.com/ntv/14201556/800649/800649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2273895" cy="340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580526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Наступление на юге СССР </a:t>
            </a:r>
            <a:r>
              <a:rPr lang="ru-RU" sz="2800" dirty="0" smtClean="0"/>
              <a:t>было запланировано </a:t>
            </a:r>
            <a:r>
              <a:rPr lang="ru-RU" sz="2800" dirty="0"/>
              <a:t>на </a:t>
            </a:r>
            <a:r>
              <a:rPr lang="ru-RU" sz="2800" dirty="0" smtClean="0"/>
              <a:t>июль 1942 года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/>
          <a:p>
            <a:pPr algn="l"/>
            <a:r>
              <a:rPr lang="ru-RU" b="1" dirty="0" smtClean="0"/>
              <a:t>Оборона Сталинграда</a:t>
            </a:r>
            <a:endParaRPr lang="ru-RU" dirty="0"/>
          </a:p>
        </p:txBody>
      </p:sp>
      <p:pic>
        <p:nvPicPr>
          <p:cNvPr id="4" name="Picture 2" descr="https://encrypted-tbn3.gstatic.com/images?q=tbn:ANd9GcQSS4DQanfa_tvEQDV7ikBPoXU3-1_-bsl3Dj6dRgB8T51LGFv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76" b="22651"/>
          <a:stretch/>
        </p:blipFill>
        <p:spPr bwMode="auto">
          <a:xfrm rot="5400000">
            <a:off x="-2926557" y="2940378"/>
            <a:ext cx="6844177" cy="99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Начало Сталинградской битв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9058"/>
            <a:ext cx="4672161" cy="500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7534" y="1659058"/>
            <a:ext cx="2790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Наступление должно было развиваться в двух направлениях, на Кавказ, к нефтеносным месторождениям Баку и Грозного, и к </a:t>
            </a:r>
            <a:r>
              <a:rPr lang="ru-RU" sz="2400" dirty="0" smtClean="0"/>
              <a:t>Волге</a:t>
            </a:r>
            <a:r>
              <a:rPr lang="ru-RU" sz="2400" dirty="0"/>
              <a:t>, к городу Сталинград, с целью перерезать крупную транспортную артерию СССР. </a:t>
            </a:r>
          </a:p>
        </p:txBody>
      </p:sp>
    </p:spTree>
    <p:extLst>
      <p:ext uri="{BB962C8B-B14F-4D97-AF65-F5344CB8AC3E}">
        <p14:creationId xmlns:p14="http://schemas.microsoft.com/office/powerpoint/2010/main" xmlns="" val="316737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743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Тема «История одной медали»</vt:lpstr>
      <vt:lpstr>Слайд 2</vt:lpstr>
      <vt:lpstr>Слайд 3</vt:lpstr>
      <vt:lpstr>Беседы с родственниками</vt:lpstr>
      <vt:lpstr>Воспоминания о войне…</vt:lpstr>
      <vt:lpstr>Воспоминания о войне…</vt:lpstr>
      <vt:lpstr>История медали</vt:lpstr>
      <vt:lpstr>Оборона Сталинграда</vt:lpstr>
      <vt:lpstr>Оборона Сталинграда</vt:lpstr>
      <vt:lpstr>Оборона Сталинграда</vt:lpstr>
      <vt:lpstr>Оборона Сталинграда</vt:lpstr>
      <vt:lpstr>Оборона Сталинграда</vt:lpstr>
      <vt:lpstr>Оборона Сталинграда</vt:lpstr>
      <vt:lpstr>Оборона Сталинграда</vt:lpstr>
      <vt:lpstr>Оборона Сталинграда</vt:lpstr>
      <vt:lpstr>Оборона Сталинграда</vt:lpstr>
      <vt:lpstr>Итак.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«История одной медали»</dc:title>
  <dc:creator>ДНС</dc:creator>
  <cp:lastModifiedBy>Завуч</cp:lastModifiedBy>
  <cp:revision>18</cp:revision>
  <dcterms:created xsi:type="dcterms:W3CDTF">2015-01-24T13:50:06Z</dcterms:created>
  <dcterms:modified xsi:type="dcterms:W3CDTF">2015-03-15T13:59:24Z</dcterms:modified>
</cp:coreProperties>
</file>