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4" r:id="rId16"/>
    <p:sldId id="276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5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8965517241379323E-2"/>
          <c:y val="6.4326491931106011E-2"/>
          <c:w val="0.72555383190574452"/>
          <c:h val="0.8559820920210496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шампунь</c:v>
                </c:pt>
              </c:strCache>
            </c:strRef>
          </c:tx>
          <c:spPr>
            <a:solidFill>
              <a:srgbClr val="9999FF"/>
            </a:solidFill>
            <a:ln w="17192">
              <a:solidFill>
                <a:srgbClr val="000000"/>
              </a:solidFill>
              <a:prstDash val="solid"/>
            </a:ln>
          </c:spPr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кафе</c:v>
                </c:pt>
              </c:strCache>
            </c:strRef>
          </c:tx>
          <c:spPr>
            <a:solidFill>
              <a:srgbClr val="993366"/>
            </a:solidFill>
            <a:ln w="17192">
              <a:solidFill>
                <a:srgbClr val="000000"/>
              </a:solidFill>
              <a:prstDash val="solid"/>
            </a:ln>
          </c:spPr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суфле</c:v>
                </c:pt>
              </c:strCache>
            </c:strRef>
          </c:tx>
          <c:spPr>
            <a:solidFill>
              <a:srgbClr val="FFFFCC"/>
            </a:solidFill>
            <a:ln w="17192">
              <a:solidFill>
                <a:srgbClr val="000000"/>
              </a:solidFill>
              <a:prstDash val="solid"/>
            </a:ln>
          </c:spPr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Sheet1!$B$4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кофе</c:v>
                </c:pt>
              </c:strCache>
            </c:strRef>
          </c:tx>
          <c:spPr>
            <a:solidFill>
              <a:srgbClr val="CCFFFF"/>
            </a:solidFill>
            <a:ln w="17192">
              <a:solidFill>
                <a:srgbClr val="000000"/>
              </a:solidFill>
              <a:prstDash val="solid"/>
            </a:ln>
          </c:spPr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Sheet1!$B$5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мадам</c:v>
                </c:pt>
              </c:strCache>
            </c:strRef>
          </c:tx>
          <c:spPr>
            <a:solidFill>
              <a:srgbClr val="660066"/>
            </a:solidFill>
            <a:ln w="17192">
              <a:solidFill>
                <a:srgbClr val="000000"/>
              </a:solidFill>
              <a:prstDash val="solid"/>
            </a:ln>
          </c:spPr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Sheet1!$B$6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шимпанзе</c:v>
                </c:pt>
              </c:strCache>
            </c:strRef>
          </c:tx>
          <c:spPr>
            <a:solidFill>
              <a:srgbClr val="FF8080"/>
            </a:solidFill>
            <a:ln w="17192">
              <a:solidFill>
                <a:srgbClr val="000000"/>
              </a:solidFill>
              <a:prstDash val="solid"/>
            </a:ln>
          </c:spPr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Sheet1!$B$7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gapDepth val="0"/>
        <c:shape val="box"/>
        <c:axId val="68907776"/>
        <c:axId val="68909312"/>
        <c:axId val="0"/>
      </c:bar3DChart>
      <c:catAx>
        <c:axId val="68907776"/>
        <c:scaling>
          <c:orientation val="minMax"/>
        </c:scaling>
        <c:axPos val="b"/>
        <c:numFmt formatCode="General" sourceLinked="1"/>
        <c:tickLblPos val="low"/>
        <c:spPr>
          <a:ln w="429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301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8909312"/>
        <c:crosses val="autoZero"/>
        <c:auto val="1"/>
        <c:lblAlgn val="ctr"/>
        <c:lblOffset val="100"/>
        <c:tickLblSkip val="1"/>
        <c:tickMarkSkip val="1"/>
      </c:catAx>
      <c:valAx>
        <c:axId val="68909312"/>
        <c:scaling>
          <c:orientation val="minMax"/>
        </c:scaling>
        <c:axPos val="l"/>
        <c:majorGridlines>
          <c:spPr>
            <a:ln w="4298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429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301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8907776"/>
        <c:crosses val="autoZero"/>
        <c:crossBetween val="between"/>
      </c:valAx>
      <c:spPr>
        <a:noFill/>
        <a:ln w="34384">
          <a:noFill/>
        </a:ln>
      </c:spPr>
    </c:plotArea>
    <c:legend>
      <c:legendPos val="r"/>
      <c:layout>
        <c:manualLayout>
          <c:xMode val="edge"/>
          <c:yMode val="edge"/>
          <c:x val="0.80164112002127264"/>
          <c:y val="0.23148068126736254"/>
          <c:w val="0.19208931248076272"/>
          <c:h val="0.52699228791773756"/>
        </c:manualLayout>
      </c:layout>
      <c:spPr>
        <a:noFill/>
        <a:ln w="4298">
          <a:solidFill>
            <a:srgbClr val="000000"/>
          </a:solidFill>
          <a:prstDash val="solid"/>
        </a:ln>
      </c:spPr>
      <c:txPr>
        <a:bodyPr/>
        <a:lstStyle/>
        <a:p>
          <a:pPr>
            <a:defRPr sz="2112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301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104738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effectLst/>
              </a:rPr>
              <a:t>Тема «Почему кофе – он?»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284984"/>
            <a:ext cx="4748064" cy="2952328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Выполнила: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учащаяся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4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класса «б»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МБОУ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«Средняя школа №6»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Мария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Владимировна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Балабанова 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Руководитель: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учитель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начальных классов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МБОУ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«Средняя школа №6»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Ирина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Александровна Романова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3265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КРАСНОЯРСКАЯ  РЕГИОНАЛЬНАЯ ДЕТСКО-МОЛОДЕЖНАЯ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ОБЩЕСТВЕННАЯ ОРГАНИЗАЦИЯ 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«НАУЧНОЕ ОБЩЕСТВО УЧАЩИХСЯ»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МБОУ «СРЕДНЯЯ ШКОЛА № 6»</a:t>
            </a:r>
          </a:p>
        </p:txBody>
      </p:sp>
      <p:sp>
        <p:nvSpPr>
          <p:cNvPr id="5" name="AutoShape 2" descr="Скачать обои блюдце,  чашка,  кофе,  напток бесплатно для рабочего стола в разрешении 1680x1050 — картинка №4249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Скачать обои блюдце,  чашка,  кофе,  напток бесплатно для рабочего стола в разрешении 1680x1050 — картинка №42492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НС\Desktop\кофе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768"/>
          <a:stretch/>
        </p:blipFill>
        <p:spPr bwMode="auto">
          <a:xfrm>
            <a:off x="460375" y="3874612"/>
            <a:ext cx="2998683" cy="2829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176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55491"/>
            <a:ext cx="9143998" cy="151216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В годы правления Петра </a:t>
            </a:r>
            <a:r>
              <a:rPr lang="en-US" dirty="0"/>
              <a:t>I </a:t>
            </a:r>
            <a:r>
              <a:rPr lang="ru-RU" dirty="0" smtClean="0"/>
              <a:t>(</a:t>
            </a:r>
            <a:r>
              <a:rPr lang="en-US" dirty="0" smtClean="0"/>
              <a:t>XVII-XVIII </a:t>
            </a:r>
            <a:r>
              <a:rPr lang="ru-RU" dirty="0" err="1" smtClean="0"/>
              <a:t>вв</a:t>
            </a:r>
            <a:r>
              <a:rPr lang="ru-RU" dirty="0" smtClean="0"/>
              <a:t>) словоформа </a:t>
            </a:r>
            <a:r>
              <a:rPr lang="ru-RU" dirty="0"/>
              <a:t>«кофе» варьируется («</a:t>
            </a:r>
            <a:r>
              <a:rPr lang="ru-RU" dirty="0" err="1"/>
              <a:t>кофий</a:t>
            </a:r>
            <a:r>
              <a:rPr lang="ru-RU" dirty="0"/>
              <a:t>», «кофей», «</a:t>
            </a:r>
            <a:r>
              <a:rPr lang="ru-RU" dirty="0" err="1"/>
              <a:t>кохей</a:t>
            </a:r>
            <a:r>
              <a:rPr lang="ru-RU" dirty="0"/>
              <a:t>», «</a:t>
            </a:r>
            <a:r>
              <a:rPr lang="ru-RU" dirty="0" err="1"/>
              <a:t>кефа</a:t>
            </a:r>
            <a:r>
              <a:rPr lang="ru-RU" dirty="0"/>
              <a:t>», «</a:t>
            </a:r>
            <a:r>
              <a:rPr lang="ru-RU" dirty="0" err="1"/>
              <a:t>кофа</a:t>
            </a:r>
            <a:r>
              <a:rPr lang="ru-RU" dirty="0"/>
              <a:t>», «</a:t>
            </a:r>
            <a:r>
              <a:rPr lang="ru-RU" dirty="0" err="1"/>
              <a:t>кофь</a:t>
            </a:r>
            <a:r>
              <a:rPr lang="ru-RU" dirty="0"/>
              <a:t>», «кафе</a:t>
            </a:r>
            <a:r>
              <a:rPr lang="ru-RU" dirty="0" smtClean="0"/>
              <a:t>»)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5400600" cy="7635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История слова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5" descr="C:\Users\ДНС\Desktop\кофе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4" r="39175" b="12185"/>
          <a:stretch/>
        </p:blipFill>
        <p:spPr bwMode="auto">
          <a:xfrm>
            <a:off x="7549415" y="1219"/>
            <a:ext cx="1594583" cy="1505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2967659"/>
            <a:ext cx="88569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/>
              <a:t>В XIX веке в литературе и в устной речи помимо слова </a:t>
            </a:r>
            <a:r>
              <a:rPr lang="ru-RU" sz="2600" dirty="0" smtClean="0"/>
              <a:t>«кофе» </a:t>
            </a:r>
            <a:r>
              <a:rPr lang="ru-RU" sz="2600" dirty="0"/>
              <a:t>все чаще стали употреблять </a:t>
            </a:r>
            <a:r>
              <a:rPr lang="ru-RU" sz="2600" dirty="0" smtClean="0"/>
              <a:t>«</a:t>
            </a:r>
            <a:r>
              <a:rPr lang="ru-RU" sz="2600" dirty="0" err="1" smtClean="0"/>
              <a:t>кофий</a:t>
            </a:r>
            <a:r>
              <a:rPr lang="ru-RU" sz="2600" dirty="0" smtClean="0"/>
              <a:t>» в форме мужского рода. </a:t>
            </a:r>
            <a:endParaRPr lang="ru-RU" sz="2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352654"/>
            <a:ext cx="40794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«</a:t>
            </a:r>
            <a:r>
              <a:rPr lang="ru-RU" sz="2400" i="1" dirty="0"/>
              <a:t>Потом </a:t>
            </a:r>
            <a:r>
              <a:rPr lang="ru-RU" sz="2400" b="1" i="1" dirty="0"/>
              <a:t>свой кофе</a:t>
            </a:r>
            <a:r>
              <a:rPr lang="ru-RU" sz="2400" i="1" dirty="0"/>
              <a:t> выпивал,</a:t>
            </a:r>
            <a:br>
              <a:rPr lang="ru-RU" sz="2400" i="1" dirty="0"/>
            </a:br>
            <a:r>
              <a:rPr lang="ru-RU" sz="2400" i="1" dirty="0"/>
              <a:t>Плохой журнал перебирая,</a:t>
            </a:r>
            <a:br>
              <a:rPr lang="ru-RU" sz="2400" i="1" dirty="0"/>
            </a:br>
            <a:r>
              <a:rPr lang="ru-RU" sz="2400" i="1" dirty="0"/>
              <a:t>И одевался</a:t>
            </a:r>
            <a:r>
              <a:rPr lang="ru-RU" sz="2400" i="1" dirty="0" smtClean="0"/>
              <a:t>». (</a:t>
            </a:r>
            <a:r>
              <a:rPr lang="ru-RU" sz="2400" i="1" dirty="0" err="1" smtClean="0"/>
              <a:t>А.С.Пушкин</a:t>
            </a:r>
            <a:r>
              <a:rPr lang="ru-RU" sz="2400" i="1" dirty="0" smtClean="0"/>
              <a:t> «</a:t>
            </a:r>
            <a:r>
              <a:rPr lang="ru-RU" sz="2400" i="1" dirty="0" err="1" smtClean="0"/>
              <a:t>Е.Онегин</a:t>
            </a:r>
            <a:r>
              <a:rPr lang="ru-RU" sz="2400" i="1" dirty="0" smtClean="0"/>
              <a:t>»)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23516" y="4581128"/>
            <a:ext cx="43204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«Сегодня я, Прасковья Осиповна, </a:t>
            </a:r>
            <a:endParaRPr lang="ru-RU" sz="2400" i="1" dirty="0" smtClean="0"/>
          </a:p>
          <a:p>
            <a:r>
              <a:rPr lang="ru-RU" sz="2400" i="1" dirty="0" smtClean="0"/>
              <a:t>не </a:t>
            </a:r>
            <a:r>
              <a:rPr lang="ru-RU" sz="2400" i="1" dirty="0"/>
              <a:t>буду пить</a:t>
            </a:r>
            <a:r>
              <a:rPr lang="ru-RU" sz="2400" dirty="0"/>
              <a:t> </a:t>
            </a:r>
            <a:r>
              <a:rPr lang="ru-RU" sz="2400" b="1" i="1" dirty="0" err="1"/>
              <a:t>кофию</a:t>
            </a:r>
            <a:r>
              <a:rPr lang="ru-RU" sz="2400" dirty="0" smtClean="0"/>
              <a:t>» </a:t>
            </a:r>
          </a:p>
          <a:p>
            <a:r>
              <a:rPr lang="ru-RU" sz="2400" dirty="0" smtClean="0"/>
              <a:t>(</a:t>
            </a:r>
            <a:r>
              <a:rPr lang="ru-RU" sz="2400" dirty="0" err="1" smtClean="0"/>
              <a:t>Н.В.Гоголь</a:t>
            </a:r>
            <a:r>
              <a:rPr lang="ru-RU" sz="2400" dirty="0" smtClean="0"/>
              <a:t> «Нос»)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08346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4583" y="749776"/>
            <a:ext cx="7560840" cy="12961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К началу XX века слово "кофе" перешло в разряд существительных мужского рода.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43808" y="0"/>
            <a:ext cx="5400600" cy="7635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История слова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5" descr="C:\Users\ДНС\Desktop\кофе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4" r="39175" b="12185"/>
          <a:stretch/>
        </p:blipFill>
        <p:spPr bwMode="auto">
          <a:xfrm>
            <a:off x="0" y="-2767"/>
            <a:ext cx="1594583" cy="1505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2060848"/>
            <a:ext cx="8820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Версия 1</a:t>
            </a:r>
            <a:r>
              <a:rPr lang="ru-RU" sz="2800" dirty="0" smtClean="0"/>
              <a:t>. Мужской род этого слова в возможных языках заимствования: голландский </a:t>
            </a:r>
            <a:r>
              <a:rPr lang="ru-RU" sz="2800" dirty="0" err="1" smtClean="0"/>
              <a:t>koffie</a:t>
            </a:r>
            <a:r>
              <a:rPr lang="ru-RU" sz="2800" dirty="0" smtClean="0"/>
              <a:t>, немецкий </a:t>
            </a:r>
            <a:r>
              <a:rPr lang="ru-RU" sz="2800" dirty="0" err="1" smtClean="0"/>
              <a:t>Kaffee</a:t>
            </a:r>
            <a:r>
              <a:rPr lang="ru-RU" sz="2800" dirty="0" smtClean="0"/>
              <a:t>, итальянский </a:t>
            </a:r>
            <a:r>
              <a:rPr lang="ru-RU" sz="2800" dirty="0" err="1" smtClean="0"/>
              <a:t>cafe</a:t>
            </a:r>
            <a:r>
              <a:rPr lang="ru-RU" sz="2800" dirty="0" smtClean="0"/>
              <a:t>, французский </a:t>
            </a:r>
            <a:r>
              <a:rPr lang="en-US" sz="2800" dirty="0" smtClean="0"/>
              <a:t>cafe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1805" y="3876730"/>
            <a:ext cx="88119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Версия 2</a:t>
            </a:r>
            <a:r>
              <a:rPr lang="ru-RU" sz="2800" dirty="0" smtClean="0"/>
              <a:t>. </a:t>
            </a:r>
            <a:r>
              <a:rPr lang="ru-RU" sz="2800" dirty="0"/>
              <a:t>Контекстная связь употребления слова «кофе» в </a:t>
            </a:r>
            <a:r>
              <a:rPr lang="ru-RU" sz="2800" dirty="0" smtClean="0"/>
              <a:t>ряду </a:t>
            </a:r>
            <a:r>
              <a:rPr lang="ru-RU" sz="2800" dirty="0"/>
              <a:t>слов «овощ», «напиток».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025720"/>
            <a:ext cx="8748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Версия 3</a:t>
            </a:r>
            <a:r>
              <a:rPr lang="ru-RU" sz="2800" dirty="0" smtClean="0"/>
              <a:t>. </a:t>
            </a:r>
            <a:r>
              <a:rPr lang="ru-RU" sz="2800" dirty="0"/>
              <a:t>Наследие старой формы — КОФЕЙ, соответствовавшей </a:t>
            </a:r>
            <a:r>
              <a:rPr lang="ru-RU" sz="2800" dirty="0" smtClean="0"/>
              <a:t>существительным </a:t>
            </a:r>
            <a:r>
              <a:rPr lang="ru-RU" sz="2800" dirty="0"/>
              <a:t>мужского рода, оканчивающихся на согласный звук [й</a:t>
            </a:r>
            <a:r>
              <a:rPr lang="ru-RU" sz="2800" baseline="30000" dirty="0"/>
              <a:t>,</a:t>
            </a:r>
            <a:r>
              <a:rPr lang="ru-RU" sz="2800" dirty="0"/>
              <a:t>]: ручей, лицей, улей. </a:t>
            </a:r>
          </a:p>
        </p:txBody>
      </p:sp>
    </p:spTree>
    <p:extLst>
      <p:ext uri="{BB962C8B-B14F-4D97-AF65-F5344CB8AC3E}">
        <p14:creationId xmlns="" xmlns:p14="http://schemas.microsoft.com/office/powerpoint/2010/main" val="317531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59832" y="476672"/>
            <a:ext cx="5400600" cy="7635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История слова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 descr="C:\Users\ДНС\Desktop\кофе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4" r="39175" b="12185"/>
          <a:stretch/>
        </p:blipFill>
        <p:spPr bwMode="auto">
          <a:xfrm>
            <a:off x="0" y="-2767"/>
            <a:ext cx="1594583" cy="1505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0" y="1666534"/>
            <a:ext cx="864096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 smtClean="0">
                <a:cs typeface="Times New Roman" pitchFamily="18" charset="0"/>
              </a:rPr>
              <a:t>Впервые допустимость </a:t>
            </a:r>
            <a:r>
              <a:rPr lang="ru-RU" sz="2600" dirty="0">
                <a:cs typeface="Times New Roman" pitchFamily="18" charset="0"/>
              </a:rPr>
              <a:t>употребления слова "кофе" в среднем роде в </a:t>
            </a:r>
            <a:r>
              <a:rPr lang="en-US" sz="2600" dirty="0">
                <a:cs typeface="Times New Roman" pitchFamily="18" charset="0"/>
              </a:rPr>
              <a:t>XX </a:t>
            </a:r>
            <a:r>
              <a:rPr lang="ru-RU" sz="2600" dirty="0">
                <a:cs typeface="Times New Roman" pitchFamily="18" charset="0"/>
              </a:rPr>
              <a:t>веке появилось в "Орфоэпическом словаре русского языка" под ред. Р. И. Аванесова в 1983-м году.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514139"/>
            <a:ext cx="86409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 smtClean="0">
                <a:cs typeface="Times New Roman" pitchFamily="18" charset="0"/>
              </a:rPr>
              <a:t>Приказ </a:t>
            </a:r>
            <a:r>
              <a:rPr lang="ru-RU" sz="2600" dirty="0" err="1">
                <a:cs typeface="Times New Roman" pitchFamily="18" charset="0"/>
              </a:rPr>
              <a:t>Минобрнауки</a:t>
            </a:r>
            <a:r>
              <a:rPr lang="ru-RU" sz="2600" dirty="0">
                <a:cs typeface="Times New Roman" pitchFamily="18" charset="0"/>
              </a:rPr>
              <a:t> РФ от 08.06.2009 № 195 «Об утверждении списка грамматик, словарей и справочников, содержащих нормы современного русского литературного языка при его использовании в качестве государственного языка Российской Федерации</a:t>
            </a:r>
            <a:r>
              <a:rPr lang="ru-RU" sz="2600" dirty="0" smtClean="0">
                <a:cs typeface="Times New Roman" pitchFamily="18" charset="0"/>
              </a:rPr>
              <a:t>»</a:t>
            </a:r>
            <a:r>
              <a:rPr lang="ru-RU" sz="2600" dirty="0"/>
              <a:t> </a:t>
            </a:r>
            <a:r>
              <a:rPr lang="ru-RU" sz="2600" dirty="0">
                <a:cs typeface="Times New Roman" pitchFamily="18" charset="0"/>
              </a:rPr>
              <a:t>подтвердил допустимость употребления слово кофе в форме среднего рода</a:t>
            </a:r>
            <a:r>
              <a:rPr lang="ru-RU" sz="2600" dirty="0" smtClean="0">
                <a:cs typeface="Times New Roman" pitchFamily="18" charset="0"/>
              </a:rPr>
              <a:t>.</a:t>
            </a:r>
            <a:endParaRPr lang="ru-RU" sz="26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10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83880" cy="72008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effectLst/>
              </a:rPr>
              <a:t>А с другими словами так было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?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4261" y="5085184"/>
            <a:ext cx="5159544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уществительное</a:t>
            </a:r>
            <a:r>
              <a:rPr lang="ru-RU" dirty="0"/>
              <a:t> </a:t>
            </a:r>
            <a:r>
              <a:rPr lang="ru-RU" dirty="0" smtClean="0"/>
              <a:t>ТОПОЛЬ – мужской род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http://supersadovnik.net/wp-content/uploads/2014/07/top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6293"/>
            <a:ext cx="4375490" cy="3284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11960" y="1369255"/>
            <a:ext cx="49320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/>
              <a:t>19 век. </a:t>
            </a:r>
            <a:r>
              <a:rPr lang="ru-RU" dirty="0"/>
              <a:t> </a:t>
            </a:r>
            <a:r>
              <a:rPr lang="ru-RU" sz="2800" dirty="0" err="1"/>
              <a:t>А.С.Пушкин</a:t>
            </a:r>
            <a:r>
              <a:rPr lang="ru-RU" sz="2800" dirty="0"/>
              <a:t>:</a:t>
            </a:r>
          </a:p>
          <a:p>
            <a:pPr algn="r"/>
            <a:r>
              <a:rPr lang="ru-RU" sz="2800" dirty="0"/>
              <a:t> </a:t>
            </a:r>
            <a:r>
              <a:rPr lang="ru-RU" sz="2800" i="1" dirty="0"/>
              <a:t> </a:t>
            </a:r>
            <a:r>
              <a:rPr lang="ru-RU" sz="2800" i="1" dirty="0" smtClean="0"/>
              <a:t>«Лишь </a:t>
            </a:r>
            <a:r>
              <a:rPr lang="ru-RU" sz="2800" i="1" dirty="0"/>
              <a:t>хмель литовских берегов</a:t>
            </a:r>
            <a:endParaRPr lang="ru-RU" sz="2800" dirty="0"/>
          </a:p>
          <a:p>
            <a:pPr algn="r"/>
            <a:r>
              <a:rPr lang="ru-RU" sz="2800" b="1" i="1" dirty="0"/>
              <a:t>Немецкой</a:t>
            </a:r>
            <a:r>
              <a:rPr lang="ru-RU" sz="2800" i="1" dirty="0"/>
              <a:t> </a:t>
            </a:r>
            <a:r>
              <a:rPr lang="ru-RU" sz="2800" b="1" i="1" dirty="0" err="1"/>
              <a:t>тополью</a:t>
            </a:r>
            <a:r>
              <a:rPr lang="ru-RU" sz="2800" i="1" dirty="0"/>
              <a:t> </a:t>
            </a:r>
            <a:r>
              <a:rPr lang="ru-RU" sz="2800" i="1" dirty="0" err="1"/>
              <a:t>племенный</a:t>
            </a:r>
            <a:r>
              <a:rPr lang="ru-RU" sz="2800" i="1" dirty="0"/>
              <a:t>,</a:t>
            </a:r>
            <a:endParaRPr lang="ru-RU" sz="2800" dirty="0"/>
          </a:p>
          <a:p>
            <a:pPr algn="r"/>
            <a:r>
              <a:rPr lang="ru-RU" sz="2800" i="1" dirty="0"/>
              <a:t>Через реку, меж тростников,</a:t>
            </a:r>
            <a:endParaRPr lang="ru-RU" sz="2800" dirty="0"/>
          </a:p>
          <a:p>
            <a:pPr algn="r"/>
            <a:r>
              <a:rPr lang="ru-RU" sz="2800" i="1" dirty="0"/>
              <a:t>Переплавлялся </a:t>
            </a:r>
            <a:endParaRPr lang="ru-RU" sz="2800" i="1" dirty="0" smtClean="0"/>
          </a:p>
          <a:p>
            <a:pPr algn="r"/>
            <a:r>
              <a:rPr lang="ru-RU" sz="2800" i="1" dirty="0" smtClean="0"/>
              <a:t>дерзновенный</a:t>
            </a:r>
            <a:r>
              <a:rPr lang="ru-RU" sz="2800" i="1" dirty="0"/>
              <a:t>,</a:t>
            </a:r>
            <a:endParaRPr lang="ru-RU" sz="2800" dirty="0"/>
          </a:p>
          <a:p>
            <a:pPr algn="r"/>
            <a:r>
              <a:rPr lang="ru-RU" sz="2800" i="1" dirty="0"/>
              <a:t>Брегов противных достигал</a:t>
            </a:r>
            <a:endParaRPr lang="ru-RU" sz="2800" dirty="0"/>
          </a:p>
          <a:p>
            <a:pPr algn="r"/>
            <a:r>
              <a:rPr lang="ru-RU" sz="2800" i="1" dirty="0"/>
              <a:t>И друга нежно обнимал»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35383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 с другими словами так было?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3" y="2517670"/>
            <a:ext cx="4991682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19 век </a:t>
            </a:r>
            <a:r>
              <a:rPr lang="ru-RU" dirty="0" err="1" smtClean="0"/>
              <a:t>А.С.Пушкин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«Сказка </a:t>
            </a:r>
            <a:r>
              <a:rPr lang="ru-RU" dirty="0"/>
              <a:t>о царе </a:t>
            </a:r>
            <a:r>
              <a:rPr lang="ru-RU" dirty="0" err="1"/>
              <a:t>Салтане</a:t>
            </a:r>
            <a:r>
              <a:rPr lang="ru-RU" dirty="0"/>
              <a:t>»:</a:t>
            </a:r>
          </a:p>
          <a:p>
            <a:pPr marL="0" indent="0">
              <a:buNone/>
            </a:pPr>
            <a:r>
              <a:rPr lang="ru-RU" i="1" dirty="0" smtClean="0"/>
              <a:t>«Глядь</a:t>
            </a:r>
            <a:r>
              <a:rPr lang="ru-RU" i="1" dirty="0"/>
              <a:t>, поверх текучих вод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Лебедь белая </a:t>
            </a:r>
            <a:r>
              <a:rPr lang="ru-RU" i="1" dirty="0"/>
              <a:t>плывёт…</a:t>
            </a:r>
            <a:r>
              <a:rPr lang="ru-RU" dirty="0"/>
              <a:t> </a:t>
            </a:r>
            <a:r>
              <a:rPr lang="ru-RU" dirty="0" smtClean="0"/>
              <a:t>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И ещё:</a:t>
            </a:r>
            <a:r>
              <a:rPr lang="ru-RU" i="1" dirty="0"/>
              <a:t> 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«Бьётся </a:t>
            </a:r>
            <a:r>
              <a:rPr lang="ru-RU" b="1" i="1" dirty="0"/>
              <a:t>лебедь</a:t>
            </a:r>
            <a:r>
              <a:rPr lang="ru-RU" i="1" dirty="0"/>
              <a:t> средь зыбей,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Коршун </a:t>
            </a:r>
            <a:r>
              <a:rPr lang="ru-RU" i="1" dirty="0"/>
              <a:t>носится </a:t>
            </a:r>
            <a:r>
              <a:rPr lang="ru-RU" b="1" i="1" dirty="0"/>
              <a:t>над </a:t>
            </a:r>
            <a:r>
              <a:rPr lang="ru-RU" b="1" i="1" dirty="0" smtClean="0"/>
              <a:t>ней</a:t>
            </a:r>
            <a:r>
              <a:rPr lang="ru-RU" i="1" dirty="0" smtClean="0"/>
              <a:t>».</a:t>
            </a:r>
            <a:endParaRPr lang="ru-RU" dirty="0"/>
          </a:p>
        </p:txBody>
      </p:sp>
      <p:pic>
        <p:nvPicPr>
          <p:cNvPr id="2050" name="Picture 2" descr="https://encrypted-tbn3.gstatic.com/images?q=tbn:ANd9GcS931F2rSy4VrHStIcGmayw3Aq4XUMslfbrm-kmBxk1LBCwNIL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33055"/>
            <a:ext cx="3549080" cy="29050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1255399"/>
            <a:ext cx="4269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/>
              <a:t>Существительное </a:t>
            </a:r>
            <a:r>
              <a:rPr lang="ru-RU" sz="2800" b="1" dirty="0"/>
              <a:t>ЛЕБЕДЬ</a:t>
            </a:r>
            <a:r>
              <a:rPr lang="ru-RU" sz="2800" i="1" dirty="0"/>
              <a:t> </a:t>
            </a:r>
            <a:r>
              <a:rPr lang="ru-RU" sz="2800" i="1" dirty="0" smtClean="0"/>
              <a:t>- мужской </a:t>
            </a:r>
            <a:r>
              <a:rPr lang="ru-RU" sz="2800" i="1" dirty="0"/>
              <a:t>род </a:t>
            </a:r>
            <a:r>
              <a:rPr lang="ru-RU" sz="2800" dirty="0"/>
              <a:t>(белый лебедь, красивый лебедь, молодой лебедь и т.п.)</a:t>
            </a:r>
          </a:p>
        </p:txBody>
      </p:sp>
    </p:spTree>
    <p:extLst>
      <p:ext uri="{BB962C8B-B14F-4D97-AF65-F5344CB8AC3E}">
        <p14:creationId xmlns="" xmlns:p14="http://schemas.microsoft.com/office/powerpoint/2010/main" val="330200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Тестирование четвероклассников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4752528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ru-RU" dirty="0" smtClean="0"/>
              <a:t>1. Какие </a:t>
            </a:r>
            <a:r>
              <a:rPr lang="ru-RU" dirty="0"/>
              <a:t>слова называются заимствованными?</a:t>
            </a:r>
          </a:p>
          <a:p>
            <a:pPr marL="0" lvl="0" indent="0" algn="just">
              <a:buNone/>
            </a:pPr>
            <a:r>
              <a:rPr lang="ru-RU" dirty="0" smtClean="0"/>
              <a:t>2. Назови </a:t>
            </a:r>
            <a:r>
              <a:rPr lang="ru-RU" dirty="0"/>
              <a:t>заимствованные имена существительные, которые тебе знакомы.</a:t>
            </a:r>
          </a:p>
          <a:p>
            <a:pPr marL="0" lvl="0" indent="0" algn="just">
              <a:buNone/>
            </a:pPr>
            <a:r>
              <a:rPr lang="ru-RU" dirty="0" smtClean="0"/>
              <a:t>3. Определи </a:t>
            </a:r>
            <a:r>
              <a:rPr lang="ru-RU" dirty="0"/>
              <a:t>род существительных и допиши окончания именам прилагательным:</a:t>
            </a:r>
          </a:p>
          <a:p>
            <a:pPr marL="0" indent="0" algn="just">
              <a:buNone/>
            </a:pPr>
            <a:r>
              <a:rPr lang="ru-RU" dirty="0"/>
              <a:t>Хорош….. шампунь (____), </a:t>
            </a:r>
            <a:r>
              <a:rPr lang="ru-RU" dirty="0" err="1"/>
              <a:t>летн</a:t>
            </a:r>
            <a:r>
              <a:rPr lang="ru-RU" dirty="0"/>
              <a:t>….  кафе (____), </a:t>
            </a:r>
            <a:r>
              <a:rPr lang="ru-RU" dirty="0" err="1"/>
              <a:t>вкусн</a:t>
            </a:r>
            <a:r>
              <a:rPr lang="ru-RU" dirty="0"/>
              <a:t>…. суфле (____), горяч…. кофе (____), </a:t>
            </a:r>
            <a:r>
              <a:rPr lang="ru-RU" dirty="0" err="1"/>
              <a:t>элегантн</a:t>
            </a:r>
            <a:r>
              <a:rPr lang="ru-RU" dirty="0"/>
              <a:t>… мадам (_____), взросл…. шимпанзе (_____)</a:t>
            </a:r>
          </a:p>
          <a:p>
            <a:pPr marL="0" lvl="0" indent="0" algn="just">
              <a:buNone/>
            </a:pPr>
            <a:r>
              <a:rPr lang="ru-RU" dirty="0" smtClean="0"/>
              <a:t>4. Расскажи </a:t>
            </a:r>
            <a:r>
              <a:rPr lang="ru-RU" dirty="0"/>
              <a:t>всё, что ты знаешь о слове «кофе» с точки зрения русского языка.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6602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332656"/>
            <a:ext cx="8183880" cy="1051560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Тестирование четвероклассников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90058185"/>
              </p:ext>
            </p:extLst>
          </p:nvPr>
        </p:nvGraphicFramePr>
        <p:xfrm>
          <a:off x="251520" y="1763972"/>
          <a:ext cx="8784976" cy="5056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8845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2339752" cy="105156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Итак: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38" y="1124744"/>
            <a:ext cx="9032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Гипотеза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что слово «кофе» не так давно появилось в русском языке и поэтому не подчиняется его правилам, не нашла своего подтверждения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61" y="2660719"/>
            <a:ext cx="90030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Слово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«кофе» сначала употреблялось в форме среднего рода,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в начале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XX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в.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перешло в разряд имён существительных мужского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рода.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465" y="4221088"/>
            <a:ext cx="89118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Сейчас идёт обратный процесс: слово «кофе» вновь стремится перейти в группу существительных среднего рода. В разговорной речи допускается эта форма, но литературной нормой по-прежнему считается мужской род.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128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1737886" cy="61951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так: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245" y="256490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 Правильное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неправильное в языке есть переменчивое явление. Язык меняется. И то, что было нормой в 18-19 веке, в 21 веке уже может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ею не быть.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245" y="4077072"/>
            <a:ext cx="84572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Изменения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языке происходят очень плавно, почти незаметно для   людей  двух-трёх поколений, иначе язык перестанет выполнять свою основную роль в жизни народа – связующую, которая соединяет разные поколения в  один народ.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Учащиеся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4-х классов при определении рода у слова «кофе» не учитывают литературную норму и относят его к среднему роду (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66%).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0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032" y="472385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внимание!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5" descr="C:\Users\ДНС\Desktop\кофе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4" r="39175" b="12185"/>
          <a:stretch/>
        </p:blipFill>
        <p:spPr bwMode="auto">
          <a:xfrm>
            <a:off x="2267744" y="692696"/>
            <a:ext cx="4322436" cy="4079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9866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8946680" cy="1831357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cs typeface="Aharoni" pitchFamily="2" charset="-79"/>
              </a:rPr>
              <a:t>Тема </a:t>
            </a:r>
            <a:r>
              <a:rPr lang="ru-RU" sz="3200" b="1" dirty="0">
                <a:cs typeface="Aharoni" pitchFamily="2" charset="-79"/>
              </a:rPr>
              <a:t>«Грамматические значения имени существительного» </a:t>
            </a:r>
            <a:endParaRPr lang="ru-RU" sz="3200" b="1" dirty="0" smtClean="0">
              <a:cs typeface="Aharoni" pitchFamily="2" charset="-79"/>
            </a:endParaRPr>
          </a:p>
          <a:p>
            <a:pPr marL="0" indent="0">
              <a:buNone/>
            </a:pPr>
            <a:r>
              <a:rPr lang="ru-RU" sz="3200" b="1" dirty="0">
                <a:cs typeface="Aharoni" pitchFamily="2" charset="-79"/>
              </a:rPr>
              <a:t>З</a:t>
            </a:r>
            <a:r>
              <a:rPr lang="ru-RU" sz="3200" b="1" dirty="0" smtClean="0">
                <a:cs typeface="Aharoni" pitchFamily="2" charset="-79"/>
              </a:rPr>
              <a:t>адание </a:t>
            </a:r>
            <a:r>
              <a:rPr lang="ru-RU" sz="3200" b="1" dirty="0">
                <a:cs typeface="Aharoni" pitchFamily="2" charset="-79"/>
              </a:rPr>
              <a:t>«определить род данных слов</a:t>
            </a:r>
            <a:r>
              <a:rPr lang="ru-RU" sz="3200" b="1" dirty="0" smtClean="0">
                <a:cs typeface="Aharoni" pitchFamily="2" charset="-79"/>
              </a:rPr>
              <a:t>»:</a:t>
            </a:r>
          </a:p>
        </p:txBody>
      </p:sp>
      <p:pic>
        <p:nvPicPr>
          <p:cNvPr id="4" name="Picture 5" descr="C:\Users\ДНС\Desktop\кофе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4" r="39175" b="12185"/>
          <a:stretch/>
        </p:blipFill>
        <p:spPr bwMode="auto">
          <a:xfrm>
            <a:off x="-29197" y="5352913"/>
            <a:ext cx="1594583" cy="1505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5724128" y="4149080"/>
            <a:ext cx="432048" cy="13478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45026" y="5661010"/>
            <a:ext cx="4607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«Почему кофе – он?»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320" y="2420888"/>
            <a:ext cx="898034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метро</a:t>
            </a:r>
            <a:r>
              <a:rPr lang="ru-RU" sz="3200" b="1" dirty="0" smtClean="0"/>
              <a:t>, пальто</a:t>
            </a:r>
            <a:r>
              <a:rPr lang="ru-RU" sz="3200" b="1" dirty="0" smtClean="0"/>
              <a:t>, окно, </a:t>
            </a:r>
            <a:r>
              <a:rPr lang="ru-RU" sz="3200" b="1" dirty="0" smtClean="0"/>
              <a:t>кино, пианино,</a:t>
            </a:r>
          </a:p>
          <a:p>
            <a:r>
              <a:rPr lang="ru-RU" sz="3200" b="1" dirty="0" smtClean="0"/>
              <a:t>кофе, кафе, желе, какао, молоко, филе,</a:t>
            </a:r>
          </a:p>
          <a:p>
            <a:r>
              <a:rPr lang="ru-RU" sz="3200" b="1" dirty="0" smtClean="0"/>
              <a:t>шоссе, седло, лото.</a:t>
            </a:r>
          </a:p>
        </p:txBody>
      </p:sp>
    </p:spTree>
    <p:extLst>
      <p:ext uri="{BB962C8B-B14F-4D97-AF65-F5344CB8AC3E}">
        <p14:creationId xmlns="" xmlns:p14="http://schemas.microsoft.com/office/powerpoint/2010/main" val="328407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2644" y="332656"/>
            <a:ext cx="8224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исследования</a:t>
            </a:r>
            <a:r>
              <a:rPr lang="ru-RU" sz="2400" dirty="0"/>
              <a:t> – узнать,  почему слово «кофе» относится к мужскому роду.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207564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Задачи исследования:</a:t>
            </a:r>
            <a:endParaRPr lang="ru-RU" sz="2400" dirty="0"/>
          </a:p>
          <a:p>
            <a:pPr lvl="0" algn="just"/>
            <a:r>
              <a:rPr lang="ru-RU" sz="2400" dirty="0" smtClean="0"/>
              <a:t>1. Изучить </a:t>
            </a:r>
            <a:r>
              <a:rPr lang="ru-RU" sz="2400" dirty="0"/>
              <a:t>имеющуюся справочную литературу по данному вопросу.</a:t>
            </a:r>
          </a:p>
          <a:p>
            <a:pPr lvl="0" algn="just"/>
            <a:r>
              <a:rPr lang="ru-RU" sz="2400" dirty="0" smtClean="0"/>
              <a:t>2. Изучить </a:t>
            </a:r>
            <a:r>
              <a:rPr lang="ru-RU" sz="2400" dirty="0"/>
              <a:t>историю появления слова «кофе».</a:t>
            </a:r>
          </a:p>
          <a:p>
            <a:pPr lvl="0" algn="just"/>
            <a:r>
              <a:rPr lang="ru-RU" sz="2400" dirty="0" smtClean="0"/>
              <a:t>3. Провести </a:t>
            </a:r>
            <a:r>
              <a:rPr lang="ru-RU" sz="2400" dirty="0"/>
              <a:t>тестирование четвероклассников по теме «иноязычные слова».</a:t>
            </a:r>
          </a:p>
          <a:p>
            <a:pPr lvl="0" algn="just"/>
            <a:r>
              <a:rPr lang="ru-RU" sz="2400" dirty="0" smtClean="0"/>
              <a:t>4. Обобщить </a:t>
            </a:r>
            <a:r>
              <a:rPr lang="ru-RU" sz="2400" dirty="0"/>
              <a:t>полученный материал и сделать вывод.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2923" y="4408758"/>
            <a:ext cx="8430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Методы решения основных задач</a:t>
            </a:r>
            <a:r>
              <a:rPr lang="ru-RU" sz="2400" dirty="0"/>
              <a:t> </a:t>
            </a:r>
            <a:r>
              <a:rPr lang="ru-RU" sz="2400" dirty="0" smtClean="0"/>
              <a:t>–тестирование</a:t>
            </a:r>
            <a:r>
              <a:rPr lang="ru-RU" sz="2400" dirty="0"/>
              <a:t>, работа с информацией, анализ и обобщение.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4949" y="5373216"/>
            <a:ext cx="8430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Гипотеза</a:t>
            </a:r>
            <a:r>
              <a:rPr lang="ru-RU" sz="2400" dirty="0"/>
              <a:t> – возможно, слово «кофе» не так давно появилось в русском языке и поэтому не подчиняется его правилам.</a:t>
            </a:r>
          </a:p>
        </p:txBody>
      </p:sp>
    </p:spTree>
    <p:extLst>
      <p:ext uri="{BB962C8B-B14F-4D97-AF65-F5344CB8AC3E}">
        <p14:creationId xmlns="" xmlns:p14="http://schemas.microsoft.com/office/powerpoint/2010/main" val="186649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827133"/>
            <a:ext cx="6131024" cy="105156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Что рассказали словари?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30352"/>
            <a:ext cx="8640960" cy="418795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Кофе</a:t>
            </a:r>
            <a:r>
              <a:rPr lang="ru-RU" dirty="0"/>
              <a:t> — существительное, несклоняемое, нарицательное, неодушевленное, </a:t>
            </a:r>
            <a:r>
              <a:rPr lang="ru-RU" dirty="0" smtClean="0"/>
              <a:t>иноязычное</a:t>
            </a:r>
            <a:r>
              <a:rPr lang="ru-RU" dirty="0"/>
              <a:t>, оканчивающееся на гласную -е.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«кафе» средний род</a:t>
            </a:r>
          </a:p>
          <a:p>
            <a:pPr marL="0" indent="0" algn="ctr">
              <a:buNone/>
            </a:pPr>
            <a:r>
              <a:rPr lang="ru-RU" dirty="0" smtClean="0"/>
              <a:t>? </a:t>
            </a:r>
          </a:p>
          <a:p>
            <a:pPr marL="0" indent="0" algn="ctr">
              <a:buNone/>
            </a:pPr>
            <a:r>
              <a:rPr lang="ru-RU" dirty="0" smtClean="0"/>
              <a:t>«</a:t>
            </a:r>
            <a:r>
              <a:rPr lang="ru-RU" dirty="0"/>
              <a:t>кофе» - мужской род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5" descr="C:\Users\ДНС\Desktop\кофе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4" r="39175" b="12185"/>
          <a:stretch/>
        </p:blipFill>
        <p:spPr bwMode="auto">
          <a:xfrm>
            <a:off x="-29197" y="5352913"/>
            <a:ext cx="1594583" cy="1505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440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13115"/>
            <a:ext cx="8255888" cy="2952328"/>
          </a:xfrm>
        </p:spPr>
        <p:txBody>
          <a:bodyPr/>
          <a:lstStyle/>
          <a:p>
            <a:pPr lvl="0"/>
            <a:r>
              <a:rPr lang="ru-RU" u="sng" dirty="0"/>
              <a:t>«Толковый словарь </a:t>
            </a:r>
            <a:r>
              <a:rPr lang="ru-RU" u="sng" dirty="0" err="1"/>
              <a:t>живаго</a:t>
            </a:r>
            <a:r>
              <a:rPr lang="ru-RU" u="sng" dirty="0"/>
              <a:t> </a:t>
            </a:r>
            <a:r>
              <a:rPr lang="ru-RU" u="sng" dirty="0" err="1"/>
              <a:t>великорусскаго</a:t>
            </a:r>
            <a:r>
              <a:rPr lang="ru-RU" u="sng" dirty="0"/>
              <a:t> языка» </a:t>
            </a:r>
            <a:r>
              <a:rPr lang="ru-RU" u="sng" dirty="0" err="1"/>
              <a:t>В.И.Даля</a:t>
            </a:r>
            <a:r>
              <a:rPr lang="ru-RU" u="sng" dirty="0"/>
              <a:t> </a:t>
            </a:r>
            <a:endParaRPr lang="ru-RU" dirty="0"/>
          </a:p>
          <a:p>
            <a:pPr lvl="0"/>
            <a:r>
              <a:rPr lang="ru-RU" u="sng" dirty="0"/>
              <a:t>«Толковый словарь» С.И. Ожегова и Н.Ю. Шведовой</a:t>
            </a:r>
            <a:endParaRPr lang="ru-RU" dirty="0"/>
          </a:p>
          <a:p>
            <a:pPr lvl="0"/>
            <a:r>
              <a:rPr lang="ru-RU" u="sng" dirty="0"/>
              <a:t>«Школьный этимологический школьный словарь» </a:t>
            </a:r>
            <a:r>
              <a:rPr lang="ru-RU" u="sng" dirty="0" err="1"/>
              <a:t>Н.М.Шанского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451326"/>
            <a:ext cx="5842992" cy="105156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Что рассказали словари?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5" descr="C:\Users\ДНС\Desktop\кофе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4" r="39175" b="12185"/>
          <a:stretch/>
        </p:blipFill>
        <p:spPr bwMode="auto">
          <a:xfrm>
            <a:off x="7549417" y="3123"/>
            <a:ext cx="1594583" cy="1505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437112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Из этимологического словаря мы узнали, что </a:t>
            </a:r>
            <a:r>
              <a:rPr lang="ru-RU" sz="2400" dirty="0" smtClean="0"/>
              <a:t>слово пришло в </a:t>
            </a:r>
            <a:r>
              <a:rPr lang="ru-RU" sz="2400" dirty="0"/>
              <a:t>17 веке из английского </a:t>
            </a:r>
            <a:r>
              <a:rPr lang="ru-RU" sz="2400" dirty="0" smtClean="0"/>
              <a:t>языка, впервые</a:t>
            </a:r>
            <a:endParaRPr lang="ru-RU" sz="2400" dirty="0"/>
          </a:p>
          <a:p>
            <a:r>
              <a:rPr lang="ru-RU" sz="2400" dirty="0" smtClean="0"/>
              <a:t>кофе </a:t>
            </a:r>
            <a:r>
              <a:rPr lang="ru-RU" sz="2400" dirty="0"/>
              <a:t>«появился» в</a:t>
            </a:r>
            <a:r>
              <a:rPr lang="ru-RU" sz="2400" dirty="0" smtClean="0"/>
              <a:t> </a:t>
            </a:r>
            <a:r>
              <a:rPr lang="ru-RU" sz="2400" dirty="0"/>
              <a:t>Эфиопии, </a:t>
            </a:r>
            <a:r>
              <a:rPr lang="ru-RU" sz="2400" dirty="0" smtClean="0"/>
              <a:t>местечке </a:t>
            </a:r>
            <a:r>
              <a:rPr lang="ru-RU" sz="2400" dirty="0" err="1" smtClean="0"/>
              <a:t>Каффа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В обоих толковых словарях указывается, что слово относится к мужскому роду.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02221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rkava.ua/assets/images/stati/legenda_o_kaldi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300" y="476672"/>
            <a:ext cx="5138679" cy="6093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3796788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Немного истории…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168762"/>
            <a:ext cx="35572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/>
              <a:t>Это случилось в Эфиопии в провинции </a:t>
            </a:r>
            <a:r>
              <a:rPr lang="ru-RU" sz="2800" dirty="0" err="1"/>
              <a:t>Каффа</a:t>
            </a:r>
            <a:r>
              <a:rPr lang="ru-RU" sz="2800" dirty="0"/>
              <a:t>... </a:t>
            </a:r>
            <a:endParaRPr lang="ru-RU" sz="2800" dirty="0" smtClean="0"/>
          </a:p>
          <a:p>
            <a:pPr algn="r"/>
            <a:r>
              <a:rPr lang="ru-RU" sz="2800" dirty="0" smtClean="0"/>
              <a:t>В </a:t>
            </a:r>
            <a:r>
              <a:rPr lang="ru-RU" sz="2800" dirty="0"/>
              <a:t>память о ней дерево, семена и изготовляемый из них напиток получили название «</a:t>
            </a:r>
            <a:r>
              <a:rPr lang="ru-RU" sz="2800" b="1" dirty="0"/>
              <a:t>кофе</a:t>
            </a:r>
            <a:r>
              <a:rPr lang="ru-RU" sz="2800" dirty="0"/>
              <a:t>». </a:t>
            </a:r>
          </a:p>
        </p:txBody>
      </p:sp>
    </p:spTree>
    <p:extLst>
      <p:ext uri="{BB962C8B-B14F-4D97-AF65-F5344CB8AC3E}">
        <p14:creationId xmlns="" xmlns:p14="http://schemas.microsoft.com/office/powerpoint/2010/main" val="238621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Немного истории… 17 век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http://belkarta.by/index.php/%D0%BF%D1%80%D0%BE%D0%B4%D1%83%D0%BA%D1%86%D0%B8%D1%8F-%D0%BA%D0%B0%D1%80%D1%82%D1%8B-%D0%B0%D1%82%D0%BB%D0%B0%D1%81%D1%8B/image?view=image&amp;format=raw&amp;type=orig&amp;id=25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917" b="15819"/>
          <a:stretch/>
        </p:blipFill>
        <p:spPr bwMode="auto">
          <a:xfrm>
            <a:off x="14211" y="1628800"/>
            <a:ext cx="9151014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120172" y="3555014"/>
            <a:ext cx="216024" cy="18002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012160" y="2780928"/>
            <a:ext cx="216024" cy="18002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796136" y="2690918"/>
            <a:ext cx="216024" cy="18002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364088" y="2486236"/>
            <a:ext cx="216024" cy="18002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590429" y="2461574"/>
            <a:ext cx="216024" cy="18002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843808" y="2797830"/>
            <a:ext cx="216024" cy="18002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210792" y="2281554"/>
            <a:ext cx="216024" cy="18002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60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lexis I of Russia (1670-1680s, GIM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226605" cy="4486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9840" y="188640"/>
            <a:ext cx="5400600" cy="7189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Немного истории…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2" descr="http://pics.livejournal.com/pro100_mica/pic/00c2qgf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29002"/>
            <a:ext cx="2952328" cy="43054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veq.ru/file.ashx?action=editor-image&amp;id=238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197" y="2000557"/>
            <a:ext cx="3365046" cy="4175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6496" y="1190219"/>
            <a:ext cx="29578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Алексей Михайлович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40574" y="1915108"/>
            <a:ext cx="974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Пётр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1353530"/>
            <a:ext cx="22124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Анна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Иоановна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519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5400600" cy="7635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История слова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8760"/>
            <a:ext cx="87129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/>
              <a:t>В словарях </a:t>
            </a:r>
            <a:r>
              <a:rPr lang="ru-RU" sz="2600" dirty="0" smtClean="0"/>
              <a:t>зафиксировано </a:t>
            </a:r>
            <a:r>
              <a:rPr lang="ru-RU" sz="2600" dirty="0"/>
              <a:t>с 1762 г. </a:t>
            </a:r>
            <a:endParaRPr lang="ru-RU" sz="2600" dirty="0" smtClean="0"/>
          </a:p>
          <a:p>
            <a:pPr algn="just"/>
            <a:r>
              <a:rPr lang="ru-RU" sz="2600" dirty="0" smtClean="0"/>
              <a:t>Изначально </a:t>
            </a:r>
            <a:r>
              <a:rPr lang="ru-RU" sz="2600" dirty="0"/>
              <a:t>слово считалось заимствованным существительным среднего рода. </a:t>
            </a:r>
            <a:endParaRPr lang="ru-RU" sz="26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036352"/>
            <a:ext cx="83529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i="1" dirty="0">
                <a:solidFill>
                  <a:schemeClr val="accent6">
                    <a:lumMod val="50000"/>
                  </a:schemeClr>
                </a:solidFill>
                <a:cs typeface="EucrosiaUPC" pitchFamily="18" charset="-34"/>
              </a:rPr>
              <a:t>1665 </a:t>
            </a:r>
            <a:r>
              <a:rPr lang="ru-RU" sz="2600" i="1" dirty="0" smtClean="0">
                <a:solidFill>
                  <a:schemeClr val="accent6">
                    <a:lumMod val="50000"/>
                  </a:schemeClr>
                </a:solidFill>
                <a:cs typeface="EucrosiaUPC" pitchFamily="18" charset="-34"/>
              </a:rPr>
              <a:t>год. </a:t>
            </a:r>
            <a:r>
              <a:rPr lang="ru-RU" sz="2600" i="1" dirty="0">
                <a:solidFill>
                  <a:schemeClr val="accent6">
                    <a:lumMod val="50000"/>
                  </a:schemeClr>
                </a:solidFill>
                <a:cs typeface="EucrosiaUPC" pitchFamily="18" charset="-34"/>
              </a:rPr>
              <a:t>П</a:t>
            </a:r>
            <a:r>
              <a:rPr lang="ru-RU" sz="2600" i="1" dirty="0" smtClean="0">
                <a:solidFill>
                  <a:schemeClr val="accent6">
                    <a:lumMod val="50000"/>
                  </a:schemeClr>
                </a:solidFill>
                <a:cs typeface="EucrosiaUPC" pitchFamily="18" charset="-34"/>
              </a:rPr>
              <a:t>ридворный </a:t>
            </a:r>
            <a:r>
              <a:rPr lang="ru-RU" sz="2600" i="1" dirty="0">
                <a:solidFill>
                  <a:schemeClr val="accent6">
                    <a:lumMod val="50000"/>
                  </a:schemeClr>
                </a:solidFill>
                <a:cs typeface="EucrosiaUPC" pitchFamily="18" charset="-34"/>
              </a:rPr>
              <a:t>лекарь предписал </a:t>
            </a:r>
            <a:r>
              <a:rPr lang="ru-RU" sz="2600" i="1" dirty="0" smtClean="0">
                <a:solidFill>
                  <a:schemeClr val="accent6">
                    <a:lumMod val="50000"/>
                  </a:schemeClr>
                </a:solidFill>
                <a:cs typeface="EucrosiaUPC" pitchFamily="18" charset="-34"/>
              </a:rPr>
              <a:t>царю Алексею </a:t>
            </a:r>
            <a:r>
              <a:rPr lang="ru-RU" sz="2600" i="1" dirty="0">
                <a:solidFill>
                  <a:schemeClr val="accent6">
                    <a:lumMod val="50000"/>
                  </a:schemeClr>
                </a:solidFill>
                <a:cs typeface="EucrosiaUPC" pitchFamily="18" charset="-34"/>
              </a:rPr>
              <a:t>Михайловичу рецепт: «</a:t>
            </a:r>
            <a:r>
              <a:rPr lang="ru-RU" sz="2600" b="1" i="1" dirty="0">
                <a:solidFill>
                  <a:schemeClr val="accent6">
                    <a:lumMod val="50000"/>
                  </a:schemeClr>
                </a:solidFill>
                <a:cs typeface="EucrosiaUPC" pitchFamily="18" charset="-34"/>
              </a:rPr>
              <a:t>Вареное кофе</a:t>
            </a:r>
            <a:r>
              <a:rPr lang="ru-RU" sz="2600" i="1" dirty="0">
                <a:solidFill>
                  <a:schemeClr val="accent6">
                    <a:lumMod val="50000"/>
                  </a:schemeClr>
                </a:solidFill>
                <a:cs typeface="EucrosiaUPC" pitchFamily="18" charset="-34"/>
              </a:rPr>
              <a:t>, </a:t>
            </a:r>
            <a:r>
              <a:rPr lang="ru-RU" sz="2600" i="1" dirty="0" err="1">
                <a:solidFill>
                  <a:schemeClr val="accent6">
                    <a:lumMod val="50000"/>
                  </a:schemeClr>
                </a:solidFill>
                <a:cs typeface="EucrosiaUPC" pitchFamily="18" charset="-34"/>
              </a:rPr>
              <a:t>персианами</a:t>
            </a:r>
            <a:r>
              <a:rPr lang="ru-RU" sz="2600" i="1" dirty="0">
                <a:solidFill>
                  <a:schemeClr val="accent6">
                    <a:lumMod val="50000"/>
                  </a:schemeClr>
                </a:solidFill>
                <a:cs typeface="EucrosiaUPC" pitchFamily="18" charset="-34"/>
              </a:rPr>
              <a:t> и турками знаемое, и обычно после обеда, изрядно есть лекарство против </a:t>
            </a:r>
            <a:r>
              <a:rPr lang="ru-RU" sz="2600" i="1" dirty="0" err="1">
                <a:solidFill>
                  <a:schemeClr val="accent6">
                    <a:lumMod val="50000"/>
                  </a:schemeClr>
                </a:solidFill>
                <a:cs typeface="EucrosiaUPC" pitchFamily="18" charset="-34"/>
              </a:rPr>
              <a:t>надмений</a:t>
            </a:r>
            <a:r>
              <a:rPr lang="ru-RU" sz="2600" i="1" dirty="0">
                <a:solidFill>
                  <a:schemeClr val="accent6">
                    <a:lumMod val="50000"/>
                  </a:schemeClr>
                </a:solidFill>
                <a:cs typeface="EucrosiaUPC" pitchFamily="18" charset="-34"/>
              </a:rPr>
              <a:t>, насморков и </a:t>
            </a:r>
            <a:r>
              <a:rPr lang="ru-RU" sz="2600" i="1" dirty="0" err="1">
                <a:solidFill>
                  <a:schemeClr val="accent6">
                    <a:lumMod val="50000"/>
                  </a:schemeClr>
                </a:solidFill>
                <a:cs typeface="EucrosiaUPC" pitchFamily="18" charset="-34"/>
              </a:rPr>
              <a:t>главоболений</a:t>
            </a:r>
            <a:r>
              <a:rPr lang="ru-RU" sz="2600" i="1" dirty="0">
                <a:solidFill>
                  <a:schemeClr val="accent6">
                    <a:lumMod val="50000"/>
                  </a:schemeClr>
                </a:solidFill>
                <a:cs typeface="EucrosiaUPC" pitchFamily="18" charset="-34"/>
              </a:rPr>
              <a:t>». </a:t>
            </a:r>
          </a:p>
        </p:txBody>
      </p:sp>
      <p:pic>
        <p:nvPicPr>
          <p:cNvPr id="11" name="Picture 5" descr="C:\Users\ДНС\Desktop\кофе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4" r="39175" b="12185"/>
          <a:stretch/>
        </p:blipFill>
        <p:spPr bwMode="auto">
          <a:xfrm>
            <a:off x="7549416" y="5344676"/>
            <a:ext cx="1594583" cy="1505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796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822</Words>
  <Application>Microsoft Office PowerPoint</Application>
  <PresentationFormat>Экран (4:3)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Тема «Почему кофе – он?»</vt:lpstr>
      <vt:lpstr>Слайд 2</vt:lpstr>
      <vt:lpstr>Слайд 3</vt:lpstr>
      <vt:lpstr>Что рассказали словари?</vt:lpstr>
      <vt:lpstr>Что рассказали словари?</vt:lpstr>
      <vt:lpstr>Немного истории…</vt:lpstr>
      <vt:lpstr>Немного истории… 17 век</vt:lpstr>
      <vt:lpstr>Немного истории…</vt:lpstr>
      <vt:lpstr>История слова</vt:lpstr>
      <vt:lpstr>История слова</vt:lpstr>
      <vt:lpstr>История слова</vt:lpstr>
      <vt:lpstr>История слова</vt:lpstr>
      <vt:lpstr>А с другими словами так было?</vt:lpstr>
      <vt:lpstr>А с другими словами так было?</vt:lpstr>
      <vt:lpstr>Тестирование четвероклассников</vt:lpstr>
      <vt:lpstr>Тестирование четвероклассников</vt:lpstr>
      <vt:lpstr>Итак:</vt:lpstr>
      <vt:lpstr>Итак: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«Почему кофе – он?»</dc:title>
  <dc:creator>ДНС</dc:creator>
  <cp:lastModifiedBy>Завуч</cp:lastModifiedBy>
  <cp:revision>41</cp:revision>
  <dcterms:created xsi:type="dcterms:W3CDTF">2015-01-23T14:59:46Z</dcterms:created>
  <dcterms:modified xsi:type="dcterms:W3CDTF">2015-03-16T00:58:38Z</dcterms:modified>
</cp:coreProperties>
</file>